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4" r:id="rId2"/>
  </p:sldMasterIdLst>
  <p:notesMasterIdLst>
    <p:notesMasterId r:id="rId11"/>
  </p:notesMasterIdLst>
  <p:sldIdLst>
    <p:sldId id="332" r:id="rId3"/>
    <p:sldId id="487" r:id="rId4"/>
    <p:sldId id="489" r:id="rId5"/>
    <p:sldId id="276" r:id="rId6"/>
    <p:sldId id="295" r:id="rId7"/>
    <p:sldId id="298" r:id="rId8"/>
    <p:sldId id="297" r:id="rId9"/>
    <p:sldId id="296" r:id="rId10"/>
  </p:sldIdLst>
  <p:sldSz cx="18288000" cy="10287000"/>
  <p:notesSz cx="6858000" cy="9144000"/>
  <p:embeddedFontLst>
    <p:embeddedFont>
      <p:font typeface="Constantia" panose="02030602050306030303" pitchFamily="18"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843292-BF7C-4722-A7D7-E445CD14A5FD}" v="67" dt="2025-06-17T14:01:13.704"/>
    <p1510:client id="{CCB289CB-18E6-8A5A-90BE-120F2F5CDAAA}" v="2" dt="2025-06-17T09:34:53.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52" autoAdjust="0"/>
  </p:normalViewPr>
  <p:slideViewPr>
    <p:cSldViewPr snapToGrid="0">
      <p:cViewPr>
        <p:scale>
          <a:sx n="84" d="100"/>
          <a:sy n="84" d="100"/>
        </p:scale>
        <p:origin x="-1620" y="-26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CFE06-27B0-4318-A974-A9B002F27F9A}" type="datetimeFigureOut">
              <a:rPr lang="en-US" smtClean="0"/>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D5F63-B9BE-4BA4-919E-E054ECF21633}" type="slidenum">
              <a:rPr lang="en-US" smtClean="0"/>
              <a:t>‹#›</a:t>
            </a:fld>
            <a:endParaRPr lang="en-US"/>
          </a:p>
        </p:txBody>
      </p:sp>
    </p:spTree>
    <p:extLst>
      <p:ext uri="{BB962C8B-B14F-4D97-AF65-F5344CB8AC3E}">
        <p14:creationId xmlns:p14="http://schemas.microsoft.com/office/powerpoint/2010/main" val="935055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Resize and line up the "Target Number" box to the baseball card above</a:t>
            </a:r>
          </a:p>
        </p:txBody>
      </p:sp>
      <p:sp>
        <p:nvSpPr>
          <p:cNvPr id="4" name="Slide Number Placeholder 3"/>
          <p:cNvSpPr>
            <a:spLocks noGrp="1"/>
          </p:cNvSpPr>
          <p:nvPr>
            <p:ph type="sldNum" sz="quarter" idx="5"/>
          </p:nvPr>
        </p:nvSpPr>
        <p:spPr/>
        <p:txBody>
          <a:bodyPr/>
          <a:lstStyle/>
          <a:p>
            <a:fld id="{08ED5F63-B9BE-4BA4-919E-E054ECF21633}" type="slidenum">
              <a:rPr lang="en-US" smtClean="0"/>
              <a:t>2</a:t>
            </a:fld>
            <a:endParaRPr lang="en-US"/>
          </a:p>
        </p:txBody>
      </p:sp>
    </p:spTree>
    <p:extLst>
      <p:ext uri="{BB962C8B-B14F-4D97-AF65-F5344CB8AC3E}">
        <p14:creationId xmlns:p14="http://schemas.microsoft.com/office/powerpoint/2010/main" val="362489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latin typeface="Calibri"/>
                <a:ea typeface="Calibri"/>
                <a:cs typeface="Calibri"/>
              </a:rPr>
              <a:t>What's "VOI" stand for? - May or may not need to be typed out in full with (VOI) following.</a:t>
            </a:r>
          </a:p>
        </p:txBody>
      </p:sp>
      <p:sp>
        <p:nvSpPr>
          <p:cNvPr id="4" name="Slide Number Placeholder 3"/>
          <p:cNvSpPr>
            <a:spLocks noGrp="1"/>
          </p:cNvSpPr>
          <p:nvPr>
            <p:ph type="sldNum" sz="quarter" idx="5"/>
          </p:nvPr>
        </p:nvSpPr>
        <p:spPr/>
        <p:txBody>
          <a:bodyPr/>
          <a:lstStyle/>
          <a:p>
            <a:fld id="{08ED5F63-B9BE-4BA4-919E-E054ECF21633}" type="slidenum">
              <a:rPr lang="en-US" smtClean="0"/>
              <a:t>3</a:t>
            </a:fld>
            <a:endParaRPr lang="en-US"/>
          </a:p>
        </p:txBody>
      </p:sp>
    </p:spTree>
    <p:extLst>
      <p:ext uri="{BB962C8B-B14F-4D97-AF65-F5344CB8AC3E}">
        <p14:creationId xmlns:p14="http://schemas.microsoft.com/office/powerpoint/2010/main" val="22003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D5F63-B9BE-4BA4-919E-E054ECF21633}" type="slidenum">
              <a:rPr lang="en-US" smtClean="0"/>
              <a:t>5</a:t>
            </a:fld>
            <a:endParaRPr lang="en-US"/>
          </a:p>
        </p:txBody>
      </p:sp>
    </p:spTree>
    <p:extLst>
      <p:ext uri="{BB962C8B-B14F-4D97-AF65-F5344CB8AC3E}">
        <p14:creationId xmlns:p14="http://schemas.microsoft.com/office/powerpoint/2010/main" val="18631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8ED5F63-B9BE-4BA4-919E-E054ECF21633}" type="slidenum">
              <a:rPr lang="en-US" smtClean="0"/>
              <a:t>6</a:t>
            </a:fld>
            <a:endParaRPr lang="en-US"/>
          </a:p>
        </p:txBody>
      </p:sp>
    </p:spTree>
    <p:extLst>
      <p:ext uri="{BB962C8B-B14F-4D97-AF65-F5344CB8AC3E}">
        <p14:creationId xmlns:p14="http://schemas.microsoft.com/office/powerpoint/2010/main" val="313064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The rooftop access annotation – windows are also rooftop access points; reconsideration of annotations</a:t>
            </a:r>
          </a:p>
        </p:txBody>
      </p:sp>
      <p:sp>
        <p:nvSpPr>
          <p:cNvPr id="4" name="Header Placeholder 3"/>
          <p:cNvSpPr>
            <a:spLocks noGrp="1"/>
          </p:cNvSpPr>
          <p:nvPr>
            <p:ph type="hdr" sz="quarter"/>
          </p:nvPr>
        </p:nvSpPr>
        <p:spPr/>
        <p:txBody>
          <a:bodyPr/>
          <a:lstStyle/>
          <a:p>
            <a:r>
              <a:rPr lang="en-US"/>
              <a:t>UNCLASS</a:t>
            </a:r>
          </a:p>
        </p:txBody>
      </p:sp>
    </p:spTree>
    <p:extLst>
      <p:ext uri="{BB962C8B-B14F-4D97-AF65-F5344CB8AC3E}">
        <p14:creationId xmlns:p14="http://schemas.microsoft.com/office/powerpoint/2010/main" val="2482788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D5F63-B9BE-4BA4-919E-E054ECF21633}" type="slidenum">
              <a:rPr lang="en-US" smtClean="0"/>
              <a:t>8</a:t>
            </a:fld>
            <a:endParaRPr lang="en-US"/>
          </a:p>
        </p:txBody>
      </p:sp>
    </p:spTree>
    <p:extLst>
      <p:ext uri="{BB962C8B-B14F-4D97-AF65-F5344CB8AC3E}">
        <p14:creationId xmlns:p14="http://schemas.microsoft.com/office/powerpoint/2010/main" val="358959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89B3-DBEA-79BA-8317-C38C6636068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CDDCE00E-2A08-9F82-28E4-9AF160F66B45}"/>
              </a:ext>
            </a:extLst>
          </p:cNvPr>
          <p:cNvSpPr>
            <a:spLocks noGrp="1"/>
          </p:cNvSpPr>
          <p:nvPr>
            <p:ph type="ftr" sz="quarter" idx="10"/>
          </p:nvPr>
        </p:nvSpPr>
        <p:spPr/>
        <p:txBody>
          <a:bodyPr/>
          <a:lstStyle/>
          <a:p>
            <a:r>
              <a:rPr lang="en-US"/>
              <a:t>UNCLASSIFIED</a:t>
            </a:r>
          </a:p>
        </p:txBody>
      </p:sp>
      <p:sp>
        <p:nvSpPr>
          <p:cNvPr id="4" name="Slide Number Placeholder 3">
            <a:extLst>
              <a:ext uri="{FF2B5EF4-FFF2-40B4-BE49-F238E27FC236}">
                <a16:creationId xmlns:a16="http://schemas.microsoft.com/office/drawing/2014/main" id="{5628BD48-DF73-726C-B257-E51BD641BC6F}"/>
              </a:ext>
            </a:extLst>
          </p:cNvPr>
          <p:cNvSpPr>
            <a:spLocks noGrp="1"/>
          </p:cNvSpPr>
          <p:nvPr>
            <p:ph type="sldNum" sz="quarter" idx="11"/>
          </p:nvPr>
        </p:nvSpPr>
        <p:spPr/>
        <p:txBody>
          <a:bodyPr/>
          <a:lstStyle>
            <a:lvl1pPr>
              <a:defRPr sz="1400">
                <a:solidFill>
                  <a:schemeClr val="tx1"/>
                </a:solidFill>
              </a:defRPr>
            </a:lvl1pPr>
          </a:lstStyle>
          <a:p>
            <a:fld id="{B6F15528-21DE-4FAA-801E-634DDDAF4B2B}" type="slidenum">
              <a:rPr lang="en-US" smtClean="0"/>
              <a:pPr/>
              <a:t>‹#›</a:t>
            </a:fld>
            <a:endParaRPr lang="en-US"/>
          </a:p>
        </p:txBody>
      </p:sp>
      <p:sp>
        <p:nvSpPr>
          <p:cNvPr id="5" name="Text Placeholder 2">
            <a:extLst>
              <a:ext uri="{FF2B5EF4-FFF2-40B4-BE49-F238E27FC236}">
                <a16:creationId xmlns:a16="http://schemas.microsoft.com/office/drawing/2014/main" id="{D9D94453-FF79-404E-33E2-4A2E6F76BE38}"/>
              </a:ext>
            </a:extLst>
          </p:cNvPr>
          <p:cNvSpPr>
            <a:spLocks noGrp="1"/>
          </p:cNvSpPr>
          <p:nvPr>
            <p:ph idx="1"/>
          </p:nvPr>
        </p:nvSpPr>
        <p:spPr>
          <a:xfrm>
            <a:off x="0" y="1600200"/>
            <a:ext cx="18288000" cy="7810500"/>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150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13171B"/>
          </a:solidFill>
          <a:ln/>
        </p:spPr>
      </p:sp>
      <p:sp>
        <p:nvSpPr>
          <p:cNvPr id="3" name="Shape 1"/>
          <p:cNvSpPr/>
          <p:nvPr/>
        </p:nvSpPr>
        <p:spPr>
          <a:xfrm>
            <a:off x="0" y="0"/>
            <a:ext cx="18288000" cy="10287000"/>
          </a:xfrm>
          <a:prstGeom prst="rect">
            <a:avLst/>
          </a:prstGeom>
          <a:solidFill>
            <a:srgbClr val="212326"/>
          </a:solidFill>
          <a:ln/>
        </p:spPr>
        <p:txBody>
          <a:bodyPr/>
          <a:lstStyle/>
          <a:p>
            <a:endParaRPr lang="en-US"/>
          </a:p>
        </p:txBody>
      </p:sp>
    </p:spTree>
    <p:extLst>
      <p:ext uri="{BB962C8B-B14F-4D97-AF65-F5344CB8AC3E}">
        <p14:creationId xmlns:p14="http://schemas.microsoft.com/office/powerpoint/2010/main" val="263680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UNCLASSIFIED</a:t>
            </a:r>
          </a:p>
        </p:txBody>
      </p:sp>
      <p:sp>
        <p:nvSpPr>
          <p:cNvPr id="4" name="Slide Number Placeholder 3"/>
          <p:cNvSpPr>
            <a:spLocks noGrp="1"/>
          </p:cNvSpPr>
          <p:nvPr>
            <p:ph type="sldNum" sz="quarter" idx="12"/>
          </p:nvPr>
        </p:nvSpPr>
        <p:spPr/>
        <p:txBody>
          <a:bodyPr/>
          <a:lstStyle>
            <a:lvl1pPr>
              <a:defRPr sz="1400"/>
            </a:lvl1pPr>
          </a:lstStyle>
          <a:p>
            <a:fld id="{B6F15528-21DE-4FAA-801E-634DDDAF4B2B}" type="slidenum">
              <a:rPr lang="en-US" smtClean="0"/>
              <a:pPr/>
              <a:t>‹#›</a:t>
            </a:fld>
            <a:endParaRPr lang="en-US"/>
          </a:p>
        </p:txBody>
      </p:sp>
      <p:sp>
        <p:nvSpPr>
          <p:cNvPr id="6" name="Text Placeholder 2">
            <a:extLst>
              <a:ext uri="{FF2B5EF4-FFF2-40B4-BE49-F238E27FC236}">
                <a16:creationId xmlns:a16="http://schemas.microsoft.com/office/drawing/2014/main" id="{8EAC55A1-47D9-ECC8-AE85-410B01302F67}"/>
              </a:ext>
            </a:extLst>
          </p:cNvPr>
          <p:cNvSpPr>
            <a:spLocks noGrp="1"/>
          </p:cNvSpPr>
          <p:nvPr>
            <p:ph idx="1"/>
          </p:nvPr>
        </p:nvSpPr>
        <p:spPr>
          <a:xfrm>
            <a:off x="0" y="1600200"/>
            <a:ext cx="18288000" cy="7810500"/>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AA868A65-B030-1C3E-1151-14CFFC0CA755}"/>
              </a:ext>
            </a:extLst>
          </p:cNvPr>
          <p:cNvSpPr>
            <a:spLocks noGrp="1"/>
          </p:cNvSpPr>
          <p:nvPr>
            <p:ph type="title"/>
          </p:nvPr>
        </p:nvSpPr>
        <p:spPr>
          <a:xfrm>
            <a:off x="0" y="200561"/>
            <a:ext cx="18288000" cy="1143000"/>
          </a:xfrm>
        </p:spPr>
        <p:txBody>
          <a:bodyPr/>
          <a:lstStyle>
            <a:lvl1pPr>
              <a:defRPr>
                <a:solidFill>
                  <a:schemeClr val="tx1"/>
                </a:solidFill>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05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6/18/2025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UNCLASSIFIED</a:t>
            </a:r>
          </a:p>
        </p:txBody>
      </p:sp>
      <p:sp>
        <p:nvSpPr>
          <p:cNvPr id="4" name="Slide Number Placeholder 3"/>
          <p:cNvSpPr>
            <a:spLocks noGrp="1"/>
          </p:cNvSpPr>
          <p:nvPr>
            <p:ph type="sldNum" sz="quarter" idx="12"/>
          </p:nvPr>
        </p:nvSpPr>
        <p:spPr/>
        <p:txBody>
          <a:bodyPr/>
          <a:lstStyle>
            <a:lvl1pPr>
              <a:defRPr sz="1400"/>
            </a:lvl1pPr>
          </a:lstStyle>
          <a:p>
            <a:fld id="{B6F15528-21DE-4FAA-801E-634DDDAF4B2B}" type="slidenum">
              <a:rPr lang="en-US" smtClean="0"/>
              <a:pPr/>
              <a:t>‹#›</a:t>
            </a:fld>
            <a:endParaRPr lang="en-US"/>
          </a:p>
        </p:txBody>
      </p:sp>
      <p:sp>
        <p:nvSpPr>
          <p:cNvPr id="6" name="Text Placeholder 2">
            <a:extLst>
              <a:ext uri="{FF2B5EF4-FFF2-40B4-BE49-F238E27FC236}">
                <a16:creationId xmlns:a16="http://schemas.microsoft.com/office/drawing/2014/main" id="{8EAC55A1-47D9-ECC8-AE85-410B01302F67}"/>
              </a:ext>
            </a:extLst>
          </p:cNvPr>
          <p:cNvSpPr>
            <a:spLocks noGrp="1"/>
          </p:cNvSpPr>
          <p:nvPr>
            <p:ph idx="1"/>
          </p:nvPr>
        </p:nvSpPr>
        <p:spPr>
          <a:xfrm>
            <a:off x="0" y="1600200"/>
            <a:ext cx="18288000" cy="7810500"/>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AA868A65-B030-1C3E-1151-14CFFC0CA755}"/>
              </a:ext>
            </a:extLst>
          </p:cNvPr>
          <p:cNvSpPr>
            <a:spLocks noGrp="1"/>
          </p:cNvSpPr>
          <p:nvPr>
            <p:ph type="title"/>
          </p:nvPr>
        </p:nvSpPr>
        <p:spPr>
          <a:xfrm>
            <a:off x="0" y="200561"/>
            <a:ext cx="18288000" cy="11430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473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CC59-4053-961C-4BAE-AE3E0474F381}"/>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2D73E401-9A4D-1BBB-E623-3655902229EC}"/>
              </a:ext>
            </a:extLst>
          </p:cNvPr>
          <p:cNvSpPr>
            <a:spLocks noGrp="1"/>
          </p:cNvSpPr>
          <p:nvPr>
            <p:ph type="pic" idx="1"/>
          </p:nvPr>
        </p:nvSpPr>
        <p:spPr>
          <a:xfrm>
            <a:off x="7774782" y="1481141"/>
            <a:ext cx="9258300" cy="7310438"/>
          </a:xfrm>
        </p:spPr>
        <p:txBody>
          <a:bodyPr/>
          <a:lstStyle>
            <a:lvl1pPr marL="0" indent="0">
              <a:buNone/>
              <a:defRPr sz="4800"/>
            </a:lvl1pPr>
            <a:lvl2pPr marL="685784" indent="0">
              <a:buNone/>
              <a:defRPr sz="4200"/>
            </a:lvl2pPr>
            <a:lvl3pPr marL="1371566" indent="0">
              <a:buNone/>
              <a:defRPr sz="3600"/>
            </a:lvl3pPr>
            <a:lvl4pPr marL="2057349" indent="0">
              <a:buNone/>
              <a:defRPr sz="3000"/>
            </a:lvl4pPr>
            <a:lvl5pPr marL="2743131" indent="0">
              <a:buNone/>
              <a:defRPr sz="3000"/>
            </a:lvl5pPr>
            <a:lvl6pPr marL="3428915" indent="0">
              <a:buNone/>
              <a:defRPr sz="3000"/>
            </a:lvl6pPr>
            <a:lvl7pPr marL="4114697" indent="0">
              <a:buNone/>
              <a:defRPr sz="3000"/>
            </a:lvl7pPr>
            <a:lvl8pPr marL="4800480" indent="0">
              <a:buNone/>
              <a:defRPr sz="3000"/>
            </a:lvl8pPr>
            <a:lvl9pPr marL="5486264" indent="0">
              <a:buNone/>
              <a:defRPr sz="3000"/>
            </a:lvl9pPr>
          </a:lstStyle>
          <a:p>
            <a:endParaRPr lang="en-US"/>
          </a:p>
        </p:txBody>
      </p:sp>
      <p:sp>
        <p:nvSpPr>
          <p:cNvPr id="4" name="Text Placeholder 3">
            <a:extLst>
              <a:ext uri="{FF2B5EF4-FFF2-40B4-BE49-F238E27FC236}">
                <a16:creationId xmlns:a16="http://schemas.microsoft.com/office/drawing/2014/main" id="{4A3C17E5-D21A-2ACD-AAF5-579B62996769}"/>
              </a:ext>
            </a:extLst>
          </p:cNvPr>
          <p:cNvSpPr>
            <a:spLocks noGrp="1"/>
          </p:cNvSpPr>
          <p:nvPr>
            <p:ph type="body" sz="half" idx="2"/>
          </p:nvPr>
        </p:nvSpPr>
        <p:spPr>
          <a:xfrm>
            <a:off x="1259683" y="3086100"/>
            <a:ext cx="5898356" cy="5717382"/>
          </a:xfrm>
        </p:spPr>
        <p:txBody>
          <a:bodyPr/>
          <a:lstStyle>
            <a:lvl1pPr marL="0" indent="0">
              <a:buNone/>
              <a:defRPr sz="2400"/>
            </a:lvl1pPr>
            <a:lvl2pPr marL="685784" indent="0">
              <a:buNone/>
              <a:defRPr sz="2100"/>
            </a:lvl2pPr>
            <a:lvl3pPr marL="1371566" indent="0">
              <a:buNone/>
              <a:defRPr sz="1800"/>
            </a:lvl3pPr>
            <a:lvl4pPr marL="2057349" indent="0">
              <a:buNone/>
              <a:defRPr sz="1500"/>
            </a:lvl4pPr>
            <a:lvl5pPr marL="2743131" indent="0">
              <a:buNone/>
              <a:defRPr sz="1500"/>
            </a:lvl5pPr>
            <a:lvl6pPr marL="3428915" indent="0">
              <a:buNone/>
              <a:defRPr sz="1500"/>
            </a:lvl6pPr>
            <a:lvl7pPr marL="4114697" indent="0">
              <a:buNone/>
              <a:defRPr sz="1500"/>
            </a:lvl7pPr>
            <a:lvl8pPr marL="4800480" indent="0">
              <a:buNone/>
              <a:defRPr sz="1500"/>
            </a:lvl8pPr>
            <a:lvl9pPr marL="5486264"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29700C9-65F2-476C-BC7B-FD621FB9F8CE}"/>
              </a:ext>
            </a:extLst>
          </p:cNvPr>
          <p:cNvSpPr>
            <a:spLocks noGrp="1"/>
          </p:cNvSpPr>
          <p:nvPr>
            <p:ph type="dt" sz="half" idx="10"/>
          </p:nvPr>
        </p:nvSpPr>
        <p:spPr/>
        <p:txBody>
          <a:bodyPr/>
          <a:lstStyle/>
          <a:p>
            <a:fld id="{6C027932-91A6-45FD-BD99-3C1688DF3EEF}" type="datetimeFigureOut">
              <a:rPr lang="en-US" smtClean="0"/>
              <a:t>6/18/2025</a:t>
            </a:fld>
            <a:endParaRPr lang="en-US"/>
          </a:p>
        </p:txBody>
      </p:sp>
      <p:sp>
        <p:nvSpPr>
          <p:cNvPr id="6" name="Footer Placeholder 5">
            <a:extLst>
              <a:ext uri="{FF2B5EF4-FFF2-40B4-BE49-F238E27FC236}">
                <a16:creationId xmlns:a16="http://schemas.microsoft.com/office/drawing/2014/main" id="{9CA31C49-A54A-3AA8-3835-19BF33446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17070-1500-0936-5E3A-0E58E4E59457}"/>
              </a:ext>
            </a:extLst>
          </p:cNvPr>
          <p:cNvSpPr>
            <a:spLocks noGrp="1"/>
          </p:cNvSpPr>
          <p:nvPr>
            <p:ph type="sldNum" sz="quarter" idx="12"/>
          </p:nvPr>
        </p:nvSpPr>
        <p:spPr/>
        <p:txBody>
          <a:bodyPr/>
          <a:lstStyle/>
          <a:p>
            <a:fld id="{7763D08F-CE9C-4ECC-B8D3-C734CD7D69BF}" type="slidenum">
              <a:rPr lang="en-US" smtClean="0"/>
              <a:t>‹#›</a:t>
            </a:fld>
            <a:endParaRPr lang="en-US"/>
          </a:p>
        </p:txBody>
      </p:sp>
    </p:spTree>
    <p:extLst>
      <p:ext uri="{BB962C8B-B14F-4D97-AF65-F5344CB8AC3E}">
        <p14:creationId xmlns:p14="http://schemas.microsoft.com/office/powerpoint/2010/main" val="2578454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71F2A13-26F7-115F-D13F-3CBC7D550223}"/>
              </a:ext>
            </a:extLst>
          </p:cNvPr>
          <p:cNvSpPr/>
          <p:nvPr userDrawn="1"/>
        </p:nvSpPr>
        <p:spPr>
          <a:xfrm>
            <a:off x="-228600" y="-190500"/>
            <a:ext cx="18745200" cy="10591800"/>
          </a:xfrm>
          <a:custGeom>
            <a:avLst/>
            <a:gdLst/>
            <a:ahLst/>
            <a:cxnLst/>
            <a:rect l="l" t="t" r="r" b="b"/>
            <a:pathLst>
              <a:path w="18429479" h="10287000">
                <a:moveTo>
                  <a:pt x="0" y="0"/>
                </a:moveTo>
                <a:lnTo>
                  <a:pt x="18429478" y="0"/>
                </a:lnTo>
                <a:lnTo>
                  <a:pt x="1842947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 name="Title Placeholder 1"/>
          <p:cNvSpPr>
            <a:spLocks noGrp="1"/>
          </p:cNvSpPr>
          <p:nvPr>
            <p:ph type="title"/>
          </p:nvPr>
        </p:nvSpPr>
        <p:spPr>
          <a:xfrm>
            <a:off x="0" y="200561"/>
            <a:ext cx="182880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1600200"/>
            <a:ext cx="18288000" cy="7810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7696200" y="9910009"/>
            <a:ext cx="2895600" cy="365125"/>
          </a:xfrm>
          <a:prstGeom prst="rect">
            <a:avLst/>
          </a:prstGeom>
        </p:spPr>
        <p:txBody>
          <a:bodyPr vert="horz" lIns="91440" tIns="45720" rIns="91440" bIns="45720" rtlCol="0" anchor="ctr"/>
          <a:lstStyle>
            <a:lvl1pPr algn="ctr">
              <a:defRPr sz="1400" b="1">
                <a:solidFill>
                  <a:srgbClr val="00B050"/>
                </a:solidFill>
                <a:latin typeface="Constantia" panose="02030602050306030303" pitchFamily="18" charset="0"/>
              </a:defRPr>
            </a:lvl1pPr>
          </a:lstStyle>
          <a:p>
            <a:r>
              <a:rPr lang="en-US"/>
              <a:t>UNCLASSIFIED</a:t>
            </a:r>
          </a:p>
        </p:txBody>
      </p:sp>
      <p:sp>
        <p:nvSpPr>
          <p:cNvPr id="6" name="Slide Number Placeholder 5"/>
          <p:cNvSpPr>
            <a:spLocks noGrp="1"/>
          </p:cNvSpPr>
          <p:nvPr>
            <p:ph type="sldNum" sz="quarter" idx="4"/>
          </p:nvPr>
        </p:nvSpPr>
        <p:spPr>
          <a:xfrm>
            <a:off x="16141908" y="9897776"/>
            <a:ext cx="2133600" cy="365125"/>
          </a:xfrm>
          <a:prstGeom prst="rect">
            <a:avLst/>
          </a:prstGeom>
        </p:spPr>
        <p:txBody>
          <a:bodyPr vert="horz" lIns="91440" tIns="45720" rIns="91440" bIns="45720" rtlCol="0" anchor="ctr"/>
          <a:lstStyle>
            <a:lvl1pPr algn="r">
              <a:defRPr sz="1200">
                <a:solidFill>
                  <a:schemeClr val="tx1"/>
                </a:solidFill>
                <a:latin typeface="Constantia" panose="02030602050306030303" pitchFamily="18" charset="0"/>
              </a:defRPr>
            </a:lvl1pPr>
          </a:lstStyle>
          <a:p>
            <a:fld id="{B6F15528-21DE-4FAA-801E-634DDDAF4B2B}" type="slidenum">
              <a:rPr lang="en-US" smtClean="0"/>
              <a:pPr/>
              <a:t>‹#›</a:t>
            </a:fld>
            <a:endParaRPr lang="en-US"/>
          </a:p>
        </p:txBody>
      </p:sp>
      <p:pic>
        <p:nvPicPr>
          <p:cNvPr id="8" name="Picture 7" descr="A blue and black logo&#10;&#10;AI-generated content may be incorrect.">
            <a:extLst>
              <a:ext uri="{FF2B5EF4-FFF2-40B4-BE49-F238E27FC236}">
                <a16:creationId xmlns:a16="http://schemas.microsoft.com/office/drawing/2014/main" id="{431AD75C-20BC-A527-9E2D-80A432E89A6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0630" y="9838925"/>
            <a:ext cx="1826983" cy="440768"/>
          </a:xfrm>
          <a:prstGeom prst="rect">
            <a:avLst/>
          </a:prstGeom>
        </p:spPr>
      </p:pic>
      <p:pic>
        <p:nvPicPr>
          <p:cNvPr id="9" name="Picture 8" descr="A blue and black logo&#10;&#10;AI-generated content may be incorrect.">
            <a:extLst>
              <a:ext uri="{FF2B5EF4-FFF2-40B4-BE49-F238E27FC236}">
                <a16:creationId xmlns:a16="http://schemas.microsoft.com/office/drawing/2014/main" id="{B3E28CA0-747A-992C-D710-6D57C8868C4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6461017" y="1"/>
            <a:ext cx="1826983" cy="440768"/>
          </a:xfrm>
          <a:prstGeom prst="rect">
            <a:avLst/>
          </a:prstGeom>
        </p:spPr>
      </p:pic>
      <p:sp>
        <p:nvSpPr>
          <p:cNvPr id="11" name="AutoShape 5">
            <a:extLst>
              <a:ext uri="{FF2B5EF4-FFF2-40B4-BE49-F238E27FC236}">
                <a16:creationId xmlns:a16="http://schemas.microsoft.com/office/drawing/2014/main" id="{ED2CE716-7EF2-EA90-7C88-1BE150207317}"/>
              </a:ext>
            </a:extLst>
          </p:cNvPr>
          <p:cNvSpPr/>
          <p:nvPr userDrawn="1"/>
        </p:nvSpPr>
        <p:spPr>
          <a:xfrm>
            <a:off x="0" y="440769"/>
            <a:ext cx="183587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12" name="AutoShape 5">
            <a:extLst>
              <a:ext uri="{FF2B5EF4-FFF2-40B4-BE49-F238E27FC236}">
                <a16:creationId xmlns:a16="http://schemas.microsoft.com/office/drawing/2014/main" id="{30AC5B4E-A162-C7E5-A830-1B9008FDAF83}"/>
              </a:ext>
            </a:extLst>
          </p:cNvPr>
          <p:cNvSpPr/>
          <p:nvPr userDrawn="1"/>
        </p:nvSpPr>
        <p:spPr>
          <a:xfrm>
            <a:off x="0" y="9829410"/>
            <a:ext cx="183587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13" name="Footer Placeholder 4">
            <a:extLst>
              <a:ext uri="{FF2B5EF4-FFF2-40B4-BE49-F238E27FC236}">
                <a16:creationId xmlns:a16="http://schemas.microsoft.com/office/drawing/2014/main" id="{FD5D33E0-EEC8-B149-7EFF-E8EBF15887FF}"/>
              </a:ext>
            </a:extLst>
          </p:cNvPr>
          <p:cNvSpPr txBox="1">
            <a:spLocks/>
          </p:cNvSpPr>
          <p:nvPr userDrawn="1"/>
        </p:nvSpPr>
        <p:spPr>
          <a:xfrm>
            <a:off x="7696200" y="45955"/>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00B050"/>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Tree>
  </p:cSld>
  <p:clrMap bg1="dk1" tx1="lt1" bg2="dk2" tx2="lt2" accent1="accent1" accent2="accent2" accent3="accent3" accent4="accent4" accent5="accent5" accent6="accent6" hlink="hlink" folHlink="folHlink"/>
  <p:sldLayoutIdLst>
    <p:sldLayoutId id="2147483662" r:id="rId1"/>
    <p:sldLayoutId id="2147483660" r:id="rId2"/>
    <p:sldLayoutId id="2147483655" r:id="rId3"/>
    <p:sldLayoutId id="2147483663" r:id="rId4"/>
  </p:sldLayoutIdLst>
  <p:hf hdr="0" dt="0"/>
  <p:txStyles>
    <p:titleStyle>
      <a:lvl1pPr algn="ctr" defTabSz="914400" rtl="0" eaLnBrk="1" latinLnBrk="0" hangingPunct="1">
        <a:spcBef>
          <a:spcPct val="0"/>
        </a:spcBef>
        <a:buNone/>
        <a:defRPr sz="4400" kern="1200">
          <a:solidFill>
            <a:schemeClr val="tx1"/>
          </a:solidFill>
          <a:latin typeface="Constantia" panose="02030602050306030303"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nstantia" panose="02030602050306030303"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nstantia" panose="02030602050306030303"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nstantia" panose="02030602050306030303"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nstantia" panose="02030602050306030303"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nstantia" panose="02030602050306030303"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AE79DC80-4229-5FE6-9BFD-75B47CF800F9}"/>
              </a:ext>
            </a:extLst>
          </p:cNvPr>
          <p:cNvSpPr/>
          <p:nvPr userDrawn="1"/>
        </p:nvSpPr>
        <p:spPr>
          <a:xfrm>
            <a:off x="-228600" y="-190500"/>
            <a:ext cx="18821400" cy="10668000"/>
          </a:xfrm>
          <a:custGeom>
            <a:avLst/>
            <a:gdLst/>
            <a:ahLst/>
            <a:cxnLst/>
            <a:rect l="l" t="t" r="r" b="b"/>
            <a:pathLst>
              <a:path w="18429479" h="10287000">
                <a:moveTo>
                  <a:pt x="0" y="0"/>
                </a:moveTo>
                <a:lnTo>
                  <a:pt x="18429478" y="0"/>
                </a:lnTo>
                <a:lnTo>
                  <a:pt x="18429478"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itle Placeholder 1">
            <a:extLst>
              <a:ext uri="{FF2B5EF4-FFF2-40B4-BE49-F238E27FC236}">
                <a16:creationId xmlns:a16="http://schemas.microsoft.com/office/drawing/2014/main" id="{21517782-4D07-83F6-3813-2A852A017E97}"/>
              </a:ext>
            </a:extLst>
          </p:cNvPr>
          <p:cNvSpPr>
            <a:spLocks noGrp="1"/>
          </p:cNvSpPr>
          <p:nvPr>
            <p:ph type="title"/>
          </p:nvPr>
        </p:nvSpPr>
        <p:spPr>
          <a:xfrm>
            <a:off x="0" y="200561"/>
            <a:ext cx="18288000" cy="1143000"/>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2">
            <a:extLst>
              <a:ext uri="{FF2B5EF4-FFF2-40B4-BE49-F238E27FC236}">
                <a16:creationId xmlns:a16="http://schemas.microsoft.com/office/drawing/2014/main" id="{AFCBF086-2B95-408E-1437-A56A55A644D4}"/>
              </a:ext>
            </a:extLst>
          </p:cNvPr>
          <p:cNvSpPr>
            <a:spLocks noGrp="1"/>
          </p:cNvSpPr>
          <p:nvPr>
            <p:ph type="body" idx="1"/>
          </p:nvPr>
        </p:nvSpPr>
        <p:spPr>
          <a:xfrm>
            <a:off x="0" y="1600200"/>
            <a:ext cx="18288000" cy="7810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23D84E3A-7B1B-4898-EAA7-03C7A7F697A0}"/>
              </a:ext>
            </a:extLst>
          </p:cNvPr>
          <p:cNvSpPr>
            <a:spLocks noGrp="1"/>
          </p:cNvSpPr>
          <p:nvPr>
            <p:ph type="ftr" sz="quarter" idx="3"/>
          </p:nvPr>
        </p:nvSpPr>
        <p:spPr>
          <a:xfrm>
            <a:off x="7696200" y="9910009"/>
            <a:ext cx="2895600" cy="365125"/>
          </a:xfrm>
          <a:prstGeom prst="rect">
            <a:avLst/>
          </a:prstGeom>
        </p:spPr>
        <p:txBody>
          <a:bodyPr vert="horz" lIns="91440" tIns="45720" rIns="91440" bIns="45720" rtlCol="0" anchor="ctr"/>
          <a:lstStyle>
            <a:lvl1pPr algn="ctr">
              <a:defRPr sz="1400" b="1">
                <a:solidFill>
                  <a:srgbClr val="00B050"/>
                </a:solidFill>
                <a:latin typeface="Constantia" panose="02030602050306030303" pitchFamily="18" charset="0"/>
              </a:defRPr>
            </a:lvl1pPr>
          </a:lstStyle>
          <a:p>
            <a:r>
              <a:rPr lang="en-US"/>
              <a:t>UNCLASSIFIED</a:t>
            </a:r>
          </a:p>
        </p:txBody>
      </p:sp>
      <p:sp>
        <p:nvSpPr>
          <p:cNvPr id="11" name="Slide Number Placeholder 5">
            <a:extLst>
              <a:ext uri="{FF2B5EF4-FFF2-40B4-BE49-F238E27FC236}">
                <a16:creationId xmlns:a16="http://schemas.microsoft.com/office/drawing/2014/main" id="{19FA8365-6EA1-7D70-14A2-10D186946B43}"/>
              </a:ext>
            </a:extLst>
          </p:cNvPr>
          <p:cNvSpPr>
            <a:spLocks noGrp="1"/>
          </p:cNvSpPr>
          <p:nvPr>
            <p:ph type="sldNum" sz="quarter" idx="4"/>
          </p:nvPr>
        </p:nvSpPr>
        <p:spPr>
          <a:xfrm>
            <a:off x="16141908" y="9897776"/>
            <a:ext cx="2133600" cy="365125"/>
          </a:xfrm>
          <a:prstGeom prst="rect">
            <a:avLst/>
          </a:prstGeom>
        </p:spPr>
        <p:txBody>
          <a:bodyPr vert="horz" lIns="91440" tIns="45720" rIns="91440" bIns="45720" rtlCol="0" anchor="ctr"/>
          <a:lstStyle>
            <a:lvl1pPr algn="r">
              <a:defRPr sz="1200">
                <a:solidFill>
                  <a:schemeClr val="tx1"/>
                </a:solidFill>
                <a:latin typeface="Constantia" panose="02030602050306030303" pitchFamily="18" charset="0"/>
              </a:defRPr>
            </a:lvl1pPr>
          </a:lstStyle>
          <a:p>
            <a:fld id="{B6F15528-21DE-4FAA-801E-634DDDAF4B2B}" type="slidenum">
              <a:rPr lang="en-US" smtClean="0"/>
              <a:pPr/>
              <a:t>‹#›</a:t>
            </a:fld>
            <a:endParaRPr lang="en-US"/>
          </a:p>
        </p:txBody>
      </p:sp>
      <p:pic>
        <p:nvPicPr>
          <p:cNvPr id="12" name="Picture 11" descr="A blue and black logo&#10;&#10;AI-generated content may be incorrect.">
            <a:extLst>
              <a:ext uri="{FF2B5EF4-FFF2-40B4-BE49-F238E27FC236}">
                <a16:creationId xmlns:a16="http://schemas.microsoft.com/office/drawing/2014/main" id="{E0A41502-D6A0-10DA-B383-4A2B7220BBE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0630" y="9838925"/>
            <a:ext cx="1826983" cy="440768"/>
          </a:xfrm>
          <a:prstGeom prst="rect">
            <a:avLst/>
          </a:prstGeom>
        </p:spPr>
      </p:pic>
      <p:pic>
        <p:nvPicPr>
          <p:cNvPr id="13" name="Picture 12" descr="A blue and black logo&#10;&#10;AI-generated content may be incorrect.">
            <a:extLst>
              <a:ext uri="{FF2B5EF4-FFF2-40B4-BE49-F238E27FC236}">
                <a16:creationId xmlns:a16="http://schemas.microsoft.com/office/drawing/2014/main" id="{0CEBC991-270F-CF9A-E9EC-F70E6F2AA5F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6461017" y="1"/>
            <a:ext cx="1826983" cy="440768"/>
          </a:xfrm>
          <a:prstGeom prst="rect">
            <a:avLst/>
          </a:prstGeom>
        </p:spPr>
      </p:pic>
      <p:sp>
        <p:nvSpPr>
          <p:cNvPr id="14" name="AutoShape 5">
            <a:extLst>
              <a:ext uri="{FF2B5EF4-FFF2-40B4-BE49-F238E27FC236}">
                <a16:creationId xmlns:a16="http://schemas.microsoft.com/office/drawing/2014/main" id="{D517C292-A198-356B-19E5-264CD336B2E0}"/>
              </a:ext>
            </a:extLst>
          </p:cNvPr>
          <p:cNvSpPr/>
          <p:nvPr userDrawn="1"/>
        </p:nvSpPr>
        <p:spPr>
          <a:xfrm>
            <a:off x="0" y="440769"/>
            <a:ext cx="183587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15" name="AutoShape 5">
            <a:extLst>
              <a:ext uri="{FF2B5EF4-FFF2-40B4-BE49-F238E27FC236}">
                <a16:creationId xmlns:a16="http://schemas.microsoft.com/office/drawing/2014/main" id="{E1F159C4-71C4-5E96-5768-97FBAD1C55EE}"/>
              </a:ext>
            </a:extLst>
          </p:cNvPr>
          <p:cNvSpPr/>
          <p:nvPr userDrawn="1"/>
        </p:nvSpPr>
        <p:spPr>
          <a:xfrm>
            <a:off x="0" y="9829410"/>
            <a:ext cx="18358739" cy="0"/>
          </a:xfrm>
          <a:prstGeom prst="line">
            <a:avLst/>
          </a:prstGeom>
          <a:ln w="19050" cap="flat">
            <a:solidFill>
              <a:schemeClr val="bg1"/>
            </a:solidFill>
            <a:prstDash val="solid"/>
            <a:headEnd type="none" w="sm" len="sm"/>
            <a:tailEnd type="none" w="sm" len="sm"/>
          </a:ln>
        </p:spPr>
        <p:txBody>
          <a:bodyPr/>
          <a:lstStyle/>
          <a:p>
            <a:endParaRPr lang="en-US"/>
          </a:p>
        </p:txBody>
      </p:sp>
      <p:sp>
        <p:nvSpPr>
          <p:cNvPr id="16" name="Footer Placeholder 4">
            <a:extLst>
              <a:ext uri="{FF2B5EF4-FFF2-40B4-BE49-F238E27FC236}">
                <a16:creationId xmlns:a16="http://schemas.microsoft.com/office/drawing/2014/main" id="{9F3E2029-7E4C-FDFE-5BE1-59C01AA79E30}"/>
              </a:ext>
            </a:extLst>
          </p:cNvPr>
          <p:cNvSpPr txBox="1">
            <a:spLocks/>
          </p:cNvSpPr>
          <p:nvPr userDrawn="1"/>
        </p:nvSpPr>
        <p:spPr>
          <a:xfrm>
            <a:off x="7696200" y="45955"/>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00B050"/>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636"/>
        </a:solidFill>
        <a:effectLst/>
      </p:bgPr>
    </p:bg>
    <p:spTree>
      <p:nvGrpSpPr>
        <p:cNvPr id="1" name="">
          <a:extLst>
            <a:ext uri="{FF2B5EF4-FFF2-40B4-BE49-F238E27FC236}">
              <a16:creationId xmlns:a16="http://schemas.microsoft.com/office/drawing/2014/main" id="{9B9CEF41-98B5-1EB7-DDF6-3CDE1CD4B2C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2467DC56-FB9F-FDE1-9EB8-45B70E9DA714}"/>
              </a:ext>
            </a:extLst>
          </p:cNvPr>
          <p:cNvSpPr txBox="1"/>
          <p:nvPr/>
        </p:nvSpPr>
        <p:spPr>
          <a:xfrm>
            <a:off x="323520" y="678100"/>
            <a:ext cx="17640960" cy="1905265"/>
          </a:xfrm>
          <a:prstGeom prst="rect">
            <a:avLst/>
          </a:prstGeom>
        </p:spPr>
        <p:txBody>
          <a:bodyPr lIns="0" tIns="0" rIns="0" bIns="0" rtlCol="0" anchor="t">
            <a:spAutoFit/>
          </a:bodyPr>
          <a:lstStyle/>
          <a:p>
            <a:pPr algn="ctr">
              <a:lnSpc>
                <a:spcPts val="16201"/>
              </a:lnSpc>
            </a:pPr>
            <a:r>
              <a:rPr lang="en-US" sz="9900" b="1" dirty="0">
                <a:solidFill>
                  <a:srgbClr val="FFFFFF"/>
                </a:solidFill>
                <a:latin typeface="Constantia" panose="02030602050306030303" pitchFamily="18" charset="0"/>
                <a:ea typeface="Courier Prime"/>
                <a:cs typeface="Courier Prime"/>
                <a:sym typeface="Courier Prime"/>
              </a:rPr>
              <a:t>Target Intelligence Packet</a:t>
            </a:r>
          </a:p>
        </p:txBody>
      </p:sp>
      <p:sp>
        <p:nvSpPr>
          <p:cNvPr id="9" name="AutoShape 11">
            <a:extLst>
              <a:ext uri="{FF2B5EF4-FFF2-40B4-BE49-F238E27FC236}">
                <a16:creationId xmlns:a16="http://schemas.microsoft.com/office/drawing/2014/main" id="{00F1829E-204C-13E7-7F3E-698F7D6AA64C}"/>
              </a:ext>
            </a:extLst>
          </p:cNvPr>
          <p:cNvSpPr/>
          <p:nvPr/>
        </p:nvSpPr>
        <p:spPr>
          <a:xfrm flipV="1">
            <a:off x="-70739" y="4609605"/>
            <a:ext cx="4345559" cy="0"/>
          </a:xfrm>
          <a:prstGeom prst="line">
            <a:avLst/>
          </a:prstGeom>
          <a:ln w="19050" cap="flat">
            <a:solidFill>
              <a:srgbClr val="FFFFFF"/>
            </a:solidFill>
            <a:prstDash val="solid"/>
            <a:headEnd type="none" w="sm" len="sm"/>
            <a:tailEnd type="none" w="sm" len="sm"/>
          </a:ln>
        </p:spPr>
        <p:txBody>
          <a:bodyPr/>
          <a:lstStyle/>
          <a:p>
            <a:endParaRPr lang="en-US">
              <a:latin typeface="Constantia" panose="02030602050306030303" pitchFamily="18" charset="0"/>
            </a:endParaRPr>
          </a:p>
        </p:txBody>
      </p:sp>
      <p:sp>
        <p:nvSpPr>
          <p:cNvPr id="14" name="AutoShape 12">
            <a:extLst>
              <a:ext uri="{FF2B5EF4-FFF2-40B4-BE49-F238E27FC236}">
                <a16:creationId xmlns:a16="http://schemas.microsoft.com/office/drawing/2014/main" id="{66A4070F-AFE8-899C-A737-D356C0E3FAF5}"/>
              </a:ext>
            </a:extLst>
          </p:cNvPr>
          <p:cNvSpPr/>
          <p:nvPr/>
        </p:nvSpPr>
        <p:spPr>
          <a:xfrm flipV="1">
            <a:off x="13942441" y="4609605"/>
            <a:ext cx="4345559" cy="0"/>
          </a:xfrm>
          <a:prstGeom prst="line">
            <a:avLst/>
          </a:prstGeom>
          <a:ln w="19050" cap="flat">
            <a:solidFill>
              <a:srgbClr val="FFFFFF"/>
            </a:solidFill>
            <a:prstDash val="solid"/>
            <a:headEnd type="none" w="sm" len="sm"/>
            <a:tailEnd type="none" w="sm" len="sm"/>
          </a:ln>
        </p:spPr>
        <p:txBody>
          <a:bodyPr/>
          <a:lstStyle/>
          <a:p>
            <a:endParaRPr lang="en-US">
              <a:latin typeface="Constantia" panose="02030602050306030303" pitchFamily="18" charset="0"/>
            </a:endParaRPr>
          </a:p>
        </p:txBody>
      </p:sp>
      <p:sp>
        <p:nvSpPr>
          <p:cNvPr id="15" name="AutoShape 13">
            <a:extLst>
              <a:ext uri="{FF2B5EF4-FFF2-40B4-BE49-F238E27FC236}">
                <a16:creationId xmlns:a16="http://schemas.microsoft.com/office/drawing/2014/main" id="{99D69B50-F8DB-9BF9-FC4C-6C84255899B4}"/>
              </a:ext>
            </a:extLst>
          </p:cNvPr>
          <p:cNvSpPr/>
          <p:nvPr/>
        </p:nvSpPr>
        <p:spPr>
          <a:xfrm>
            <a:off x="-70739" y="5233650"/>
            <a:ext cx="4345559" cy="0"/>
          </a:xfrm>
          <a:prstGeom prst="line">
            <a:avLst/>
          </a:prstGeom>
          <a:ln w="19050" cap="flat">
            <a:solidFill>
              <a:srgbClr val="FFFFFF"/>
            </a:solidFill>
            <a:prstDash val="solid"/>
            <a:headEnd type="none" w="sm" len="sm"/>
            <a:tailEnd type="none" w="sm" len="sm"/>
          </a:ln>
        </p:spPr>
        <p:txBody>
          <a:bodyPr/>
          <a:lstStyle/>
          <a:p>
            <a:endParaRPr lang="en-US">
              <a:latin typeface="Constantia" panose="02030602050306030303" pitchFamily="18" charset="0"/>
            </a:endParaRPr>
          </a:p>
        </p:txBody>
      </p:sp>
      <p:sp>
        <p:nvSpPr>
          <p:cNvPr id="16" name="AutoShape 14">
            <a:extLst>
              <a:ext uri="{FF2B5EF4-FFF2-40B4-BE49-F238E27FC236}">
                <a16:creationId xmlns:a16="http://schemas.microsoft.com/office/drawing/2014/main" id="{23488FA2-9B01-8916-1DDE-16A75259056E}"/>
              </a:ext>
            </a:extLst>
          </p:cNvPr>
          <p:cNvSpPr/>
          <p:nvPr/>
        </p:nvSpPr>
        <p:spPr>
          <a:xfrm>
            <a:off x="13942441" y="5233650"/>
            <a:ext cx="4345559" cy="0"/>
          </a:xfrm>
          <a:prstGeom prst="line">
            <a:avLst/>
          </a:prstGeom>
          <a:ln w="19050" cap="flat">
            <a:solidFill>
              <a:srgbClr val="FFFFFF"/>
            </a:solidFill>
            <a:prstDash val="solid"/>
            <a:headEnd type="none" w="sm" len="sm"/>
            <a:tailEnd type="none" w="sm" len="sm"/>
          </a:ln>
        </p:spPr>
        <p:txBody>
          <a:bodyPr/>
          <a:lstStyle/>
          <a:p>
            <a:endParaRPr lang="en-US">
              <a:latin typeface="Constantia" panose="02030602050306030303" pitchFamily="18" charset="0"/>
            </a:endParaRPr>
          </a:p>
        </p:txBody>
      </p:sp>
      <p:sp>
        <p:nvSpPr>
          <p:cNvPr id="17" name="AutoShape 15">
            <a:extLst>
              <a:ext uri="{FF2B5EF4-FFF2-40B4-BE49-F238E27FC236}">
                <a16:creationId xmlns:a16="http://schemas.microsoft.com/office/drawing/2014/main" id="{7ACDFE6D-B5D2-9D5A-BFC8-521BCB0CBFCA}"/>
              </a:ext>
            </a:extLst>
          </p:cNvPr>
          <p:cNvSpPr/>
          <p:nvPr/>
        </p:nvSpPr>
        <p:spPr>
          <a:xfrm flipV="1">
            <a:off x="-70739" y="5857694"/>
            <a:ext cx="4345559" cy="0"/>
          </a:xfrm>
          <a:prstGeom prst="line">
            <a:avLst/>
          </a:prstGeom>
          <a:ln w="19050" cap="flat">
            <a:solidFill>
              <a:srgbClr val="FFFFFF"/>
            </a:solidFill>
            <a:prstDash val="solid"/>
            <a:headEnd type="none" w="sm" len="sm"/>
            <a:tailEnd type="none" w="sm" len="sm"/>
          </a:ln>
        </p:spPr>
        <p:txBody>
          <a:bodyPr/>
          <a:lstStyle/>
          <a:p>
            <a:endParaRPr lang="en-US">
              <a:latin typeface="Constantia" panose="02030602050306030303" pitchFamily="18" charset="0"/>
            </a:endParaRPr>
          </a:p>
        </p:txBody>
      </p:sp>
      <p:sp>
        <p:nvSpPr>
          <p:cNvPr id="18" name="AutoShape 16">
            <a:extLst>
              <a:ext uri="{FF2B5EF4-FFF2-40B4-BE49-F238E27FC236}">
                <a16:creationId xmlns:a16="http://schemas.microsoft.com/office/drawing/2014/main" id="{0DB93AD8-FDB7-6F68-1829-F8EE0FC6D068}"/>
              </a:ext>
            </a:extLst>
          </p:cNvPr>
          <p:cNvSpPr/>
          <p:nvPr/>
        </p:nvSpPr>
        <p:spPr>
          <a:xfrm flipV="1">
            <a:off x="13942441" y="5857694"/>
            <a:ext cx="4345559" cy="0"/>
          </a:xfrm>
          <a:prstGeom prst="line">
            <a:avLst/>
          </a:prstGeom>
          <a:ln w="19050" cap="flat">
            <a:solidFill>
              <a:srgbClr val="FFFFFF"/>
            </a:solidFill>
            <a:prstDash val="solid"/>
            <a:headEnd type="none" w="sm" len="sm"/>
            <a:tailEnd type="none" w="sm" len="sm"/>
          </a:ln>
        </p:spPr>
        <p:txBody>
          <a:bodyPr/>
          <a:lstStyle/>
          <a:p>
            <a:endParaRPr lang="en-US">
              <a:latin typeface="Constantia" panose="02030602050306030303" pitchFamily="18" charset="0"/>
            </a:endParaRPr>
          </a:p>
        </p:txBody>
      </p:sp>
      <p:pic>
        <p:nvPicPr>
          <p:cNvPr id="21" name="Picture 20" descr="A blue and black logo&#10;&#10;AI-generated content may be incorrect.">
            <a:extLst>
              <a:ext uri="{FF2B5EF4-FFF2-40B4-BE49-F238E27FC236}">
                <a16:creationId xmlns:a16="http://schemas.microsoft.com/office/drawing/2014/main" id="{9C40E52C-D994-C702-FC88-041787DB54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415" y="4087409"/>
            <a:ext cx="9527169" cy="2298473"/>
          </a:xfrm>
          <a:prstGeom prst="rect">
            <a:avLst/>
          </a:prstGeom>
        </p:spPr>
      </p:pic>
      <p:sp>
        <p:nvSpPr>
          <p:cNvPr id="3" name="Footer Placeholder 2">
            <a:extLst>
              <a:ext uri="{FF2B5EF4-FFF2-40B4-BE49-F238E27FC236}">
                <a16:creationId xmlns:a16="http://schemas.microsoft.com/office/drawing/2014/main" id="{B91C0EE3-753B-798A-8407-BC45816A0BD6}"/>
              </a:ext>
            </a:extLst>
          </p:cNvPr>
          <p:cNvSpPr>
            <a:spLocks noGrp="1"/>
          </p:cNvSpPr>
          <p:nvPr>
            <p:ph type="ftr" sz="quarter" idx="11"/>
          </p:nvPr>
        </p:nvSpPr>
        <p:spPr/>
        <p:txBody>
          <a:bodyPr/>
          <a:lstStyle/>
          <a:p>
            <a:r>
              <a:rPr lang="en-US" dirty="0"/>
              <a:t>UNCLASSIFIED</a:t>
            </a:r>
          </a:p>
        </p:txBody>
      </p:sp>
      <p:sp>
        <p:nvSpPr>
          <p:cNvPr id="5" name="Slide Number Placeholder 4">
            <a:extLst>
              <a:ext uri="{FF2B5EF4-FFF2-40B4-BE49-F238E27FC236}">
                <a16:creationId xmlns:a16="http://schemas.microsoft.com/office/drawing/2014/main" id="{75F9B89B-E3D2-6122-266C-F072190D4FBD}"/>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2" name="TextBox 8">
            <a:extLst>
              <a:ext uri="{FF2B5EF4-FFF2-40B4-BE49-F238E27FC236}">
                <a16:creationId xmlns:a16="http://schemas.microsoft.com/office/drawing/2014/main" id="{B8104862-ED73-22F7-CC0C-70BB298C21B0}"/>
              </a:ext>
            </a:extLst>
          </p:cNvPr>
          <p:cNvSpPr txBox="1"/>
          <p:nvPr/>
        </p:nvSpPr>
        <p:spPr>
          <a:xfrm>
            <a:off x="323520" y="7476557"/>
            <a:ext cx="17640960" cy="1905265"/>
          </a:xfrm>
          <a:prstGeom prst="rect">
            <a:avLst/>
          </a:prstGeom>
        </p:spPr>
        <p:txBody>
          <a:bodyPr lIns="0" tIns="0" rIns="0" bIns="0" rtlCol="0" anchor="t">
            <a:spAutoFit/>
          </a:bodyPr>
          <a:lstStyle/>
          <a:p>
            <a:pPr algn="ctr">
              <a:lnSpc>
                <a:spcPts val="16201"/>
              </a:lnSpc>
            </a:pPr>
            <a:r>
              <a:rPr lang="en-US" sz="9900" b="1" dirty="0" err="1">
                <a:solidFill>
                  <a:srgbClr val="FFFFFF"/>
                </a:solidFill>
                <a:latin typeface="Constantia" panose="02030602050306030303" pitchFamily="18" charset="0"/>
                <a:ea typeface="Courier Prime"/>
                <a:cs typeface="Courier Prime"/>
                <a:sym typeface="Courier Prime"/>
              </a:rPr>
              <a:t>Mirwas</a:t>
            </a:r>
            <a:r>
              <a:rPr lang="en-US" sz="9900" b="1" dirty="0">
                <a:solidFill>
                  <a:srgbClr val="FFFFFF"/>
                </a:solidFill>
                <a:latin typeface="Constantia" panose="02030602050306030303" pitchFamily="18" charset="0"/>
                <a:ea typeface="Courier Prime"/>
                <a:cs typeface="Courier Prime"/>
                <a:sym typeface="Courier Prime"/>
              </a:rPr>
              <a:t> "The Engineer" Khan</a:t>
            </a:r>
          </a:p>
        </p:txBody>
      </p:sp>
    </p:spTree>
    <p:extLst>
      <p:ext uri="{BB962C8B-B14F-4D97-AF65-F5344CB8AC3E}">
        <p14:creationId xmlns:p14="http://schemas.microsoft.com/office/powerpoint/2010/main" val="1878869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5A95191D-254E-4CBD-A42E-E93864E76F6F}"/>
              </a:ext>
            </a:extLst>
          </p:cNvPr>
          <p:cNvGrpSpPr/>
          <p:nvPr/>
        </p:nvGrpSpPr>
        <p:grpSpPr>
          <a:xfrm>
            <a:off x="304800" y="647700"/>
            <a:ext cx="17983199" cy="10919623"/>
            <a:chOff x="304793" y="-94756"/>
            <a:chExt cx="17829506" cy="11820272"/>
          </a:xfrm>
        </p:grpSpPr>
        <p:sp>
          <p:nvSpPr>
            <p:cNvPr id="16" name="Rectangle 15">
              <a:extLst>
                <a:ext uri="{FF2B5EF4-FFF2-40B4-BE49-F238E27FC236}">
                  <a16:creationId xmlns:a16="http://schemas.microsoft.com/office/drawing/2014/main" id="{523DFCC5-6B59-121C-33E1-5379F025EECF}"/>
                </a:ext>
              </a:extLst>
            </p:cNvPr>
            <p:cNvSpPr/>
            <p:nvPr/>
          </p:nvSpPr>
          <p:spPr>
            <a:xfrm>
              <a:off x="304801" y="9099113"/>
              <a:ext cx="5214257" cy="550247"/>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TRIGGER: </a:t>
              </a:r>
              <a:r>
                <a:rPr lang="en-US" dirty="0">
                  <a:solidFill>
                    <a:schemeClr val="tx1"/>
                  </a:solidFill>
                </a:rPr>
                <a:t>IMINT</a:t>
              </a:r>
            </a:p>
          </p:txBody>
        </p:sp>
        <p:sp>
          <p:nvSpPr>
            <p:cNvPr id="17" name="Rectangle 16">
              <a:extLst>
                <a:ext uri="{FF2B5EF4-FFF2-40B4-BE49-F238E27FC236}">
                  <a16:creationId xmlns:a16="http://schemas.microsoft.com/office/drawing/2014/main" id="{D69B57BB-2FAD-B453-E9F4-64B3429B2147}"/>
                </a:ext>
              </a:extLst>
            </p:cNvPr>
            <p:cNvSpPr/>
            <p:nvPr/>
          </p:nvSpPr>
          <p:spPr>
            <a:xfrm>
              <a:off x="304800" y="1485526"/>
              <a:ext cx="11430000" cy="5427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B6C10C58-5350-7585-99F2-57790E04EFD1}"/>
                </a:ext>
              </a:extLst>
            </p:cNvPr>
            <p:cNvSpPr/>
            <p:nvPr/>
          </p:nvSpPr>
          <p:spPr>
            <a:xfrm>
              <a:off x="11734799" y="-94756"/>
              <a:ext cx="6248400" cy="543461"/>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UNIT: </a:t>
              </a:r>
              <a:r>
                <a:rPr lang="en-US">
                  <a:solidFill>
                    <a:schemeClr val="tx1"/>
                  </a:solidFill>
                </a:rPr>
                <a:t>SMX</a:t>
              </a:r>
            </a:p>
          </p:txBody>
        </p:sp>
        <p:sp>
          <p:nvSpPr>
            <p:cNvPr id="19" name="Rectangle 18">
              <a:extLst>
                <a:ext uri="{FF2B5EF4-FFF2-40B4-BE49-F238E27FC236}">
                  <a16:creationId xmlns:a16="http://schemas.microsoft.com/office/drawing/2014/main" id="{C3583E82-30FB-7A99-384F-430744807F44}"/>
                </a:ext>
              </a:extLst>
            </p:cNvPr>
            <p:cNvSpPr/>
            <p:nvPr/>
          </p:nvSpPr>
          <p:spPr>
            <a:xfrm>
              <a:off x="304800" y="955488"/>
              <a:ext cx="17678400" cy="540474"/>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1" name="Rectangle 20">
              <a:extLst>
                <a:ext uri="{FF2B5EF4-FFF2-40B4-BE49-F238E27FC236}">
                  <a16:creationId xmlns:a16="http://schemas.microsoft.com/office/drawing/2014/main" id="{1A12FE9F-173B-8641-B16B-2EA25CD196A6}"/>
                </a:ext>
              </a:extLst>
            </p:cNvPr>
            <p:cNvSpPr/>
            <p:nvPr/>
          </p:nvSpPr>
          <p:spPr>
            <a:xfrm>
              <a:off x="304798" y="6910266"/>
              <a:ext cx="11430000" cy="2194807"/>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TARGET SUMMARY: </a:t>
              </a:r>
              <a:r>
                <a:rPr lang="en-US" dirty="0">
                  <a:solidFill>
                    <a:schemeClr val="tx1"/>
                  </a:solidFill>
                </a:rPr>
                <a:t>Mirwais "The Engineer" Khan is a suspected mid-level IED facilitator believed to be responsible for the technical development, production, and emplacement of sophisticated IEDs targeting Afghan National Security and Defense Forces (ANDSF) and coalition personnel in the northern provinces. His expertise in electronics and explosives, combined with his deep understanding of the local terrain and tribal networks, makes him a significant threat to regional stability. Intelligence suggests Khan is not directly aligned with a single insurgent group but operates as a semi-independent contractor, providing his services to the highest bidder, thereby increasing the lethal capabilities of multiple networks.</a:t>
              </a:r>
              <a:endParaRPr lang="en-US" b="1" dirty="0">
                <a:solidFill>
                  <a:schemeClr val="tx1"/>
                </a:solidFill>
              </a:endParaRPr>
            </a:p>
          </p:txBody>
        </p:sp>
        <p:sp>
          <p:nvSpPr>
            <p:cNvPr id="22" name="Rectangle 21">
              <a:extLst>
                <a:ext uri="{FF2B5EF4-FFF2-40B4-BE49-F238E27FC236}">
                  <a16:creationId xmlns:a16="http://schemas.microsoft.com/office/drawing/2014/main" id="{DA38883D-92BC-D7F3-1B20-7FC3AD6B94C4}"/>
                </a:ext>
              </a:extLst>
            </p:cNvPr>
            <p:cNvSpPr/>
            <p:nvPr/>
          </p:nvSpPr>
          <p:spPr>
            <a:xfrm>
              <a:off x="11734800" y="1496379"/>
              <a:ext cx="6248400" cy="54346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PHYSICAL DESCRIPTION</a:t>
              </a:r>
            </a:p>
          </p:txBody>
        </p:sp>
        <p:sp>
          <p:nvSpPr>
            <p:cNvPr id="23" name="Rectangle 22">
              <a:extLst>
                <a:ext uri="{FF2B5EF4-FFF2-40B4-BE49-F238E27FC236}">
                  <a16:creationId xmlns:a16="http://schemas.microsoft.com/office/drawing/2014/main" id="{5A90BC1C-3358-9401-4121-269D2A3FD1F2}"/>
                </a:ext>
              </a:extLst>
            </p:cNvPr>
            <p:cNvSpPr/>
            <p:nvPr/>
          </p:nvSpPr>
          <p:spPr>
            <a:xfrm>
              <a:off x="11740431" y="2030696"/>
              <a:ext cx="6248400" cy="1853619"/>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SEX: </a:t>
              </a:r>
              <a:r>
                <a:rPr lang="en-US" dirty="0">
                  <a:solidFill>
                    <a:schemeClr val="tx1"/>
                  </a:solidFill>
                </a:rPr>
                <a:t>MALE</a:t>
              </a:r>
            </a:p>
            <a:p>
              <a:r>
                <a:rPr lang="en-US" b="1" dirty="0">
                  <a:solidFill>
                    <a:schemeClr val="tx1"/>
                  </a:solidFill>
                </a:rPr>
                <a:t>AGE: </a:t>
              </a:r>
              <a:r>
                <a:rPr lang="en-US" dirty="0">
                  <a:solidFill>
                    <a:schemeClr val="tx1"/>
                  </a:solidFill>
                </a:rPr>
                <a:t>30-35</a:t>
              </a:r>
            </a:p>
            <a:p>
              <a:r>
                <a:rPr lang="en-US" b="1" dirty="0">
                  <a:solidFill>
                    <a:schemeClr val="tx1"/>
                  </a:solidFill>
                </a:rPr>
                <a:t>BODY COMP: </a:t>
              </a:r>
              <a:r>
                <a:rPr lang="en-US" dirty="0">
                  <a:solidFill>
                    <a:schemeClr val="tx1"/>
                  </a:solidFill>
                </a:rPr>
                <a:t>ATHLETIC</a:t>
              </a:r>
            </a:p>
            <a:p>
              <a:r>
                <a:rPr lang="en-US" b="1" dirty="0">
                  <a:solidFill>
                    <a:schemeClr val="tx1"/>
                  </a:solidFill>
                </a:rPr>
                <a:t>EYES: </a:t>
              </a:r>
              <a:r>
                <a:rPr lang="en-US" dirty="0">
                  <a:solidFill>
                    <a:schemeClr val="tx1"/>
                  </a:solidFill>
                </a:rPr>
                <a:t>BROWN</a:t>
              </a:r>
            </a:p>
            <a:p>
              <a:r>
                <a:rPr lang="en-US" b="1" dirty="0">
                  <a:solidFill>
                    <a:schemeClr val="tx1"/>
                  </a:solidFill>
                </a:rPr>
                <a:t>HAIR: </a:t>
              </a:r>
              <a:r>
                <a:rPr lang="en-US" dirty="0">
                  <a:solidFill>
                    <a:schemeClr val="tx1"/>
                  </a:solidFill>
                </a:rPr>
                <a:t>BROWN</a:t>
              </a:r>
            </a:p>
            <a:p>
              <a:endParaRPr lang="en-US" dirty="0">
                <a:solidFill>
                  <a:schemeClr val="tx1"/>
                </a:solidFill>
              </a:endParaRPr>
            </a:p>
            <a:p>
              <a:endParaRPr lang="en-US" dirty="0">
                <a:solidFill>
                  <a:schemeClr val="tx1"/>
                </a:solidFill>
              </a:endParaRPr>
            </a:p>
          </p:txBody>
        </p:sp>
        <p:sp>
          <p:nvSpPr>
            <p:cNvPr id="24" name="Rectangle 23">
              <a:extLst>
                <a:ext uri="{FF2B5EF4-FFF2-40B4-BE49-F238E27FC236}">
                  <a16:creationId xmlns:a16="http://schemas.microsoft.com/office/drawing/2014/main" id="{9B08CD29-8952-9E81-6E32-5029A9307F0F}"/>
                </a:ext>
              </a:extLst>
            </p:cNvPr>
            <p:cNvSpPr/>
            <p:nvPr/>
          </p:nvSpPr>
          <p:spPr>
            <a:xfrm>
              <a:off x="11748303" y="4556244"/>
              <a:ext cx="6248400" cy="56589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TARGET INFORMATION</a:t>
              </a:r>
            </a:p>
          </p:txBody>
        </p:sp>
        <p:sp>
          <p:nvSpPr>
            <p:cNvPr id="25" name="Rectangle 24">
              <a:extLst>
                <a:ext uri="{FF2B5EF4-FFF2-40B4-BE49-F238E27FC236}">
                  <a16:creationId xmlns:a16="http://schemas.microsoft.com/office/drawing/2014/main" id="{5EFDC0DD-A2D9-9A0E-68EB-5ED68707B9B3}"/>
                </a:ext>
              </a:extLst>
            </p:cNvPr>
            <p:cNvSpPr/>
            <p:nvPr/>
          </p:nvSpPr>
          <p:spPr>
            <a:xfrm>
              <a:off x="11740431" y="5122138"/>
              <a:ext cx="6257461" cy="3402838"/>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Target Role: </a:t>
              </a:r>
              <a:r>
                <a:rPr lang="en-US" dirty="0">
                  <a:solidFill>
                    <a:schemeClr val="tx1"/>
                  </a:solidFill>
                </a:rPr>
                <a:t>IED Facilitator, Technical Advisor, Trainer</a:t>
              </a:r>
            </a:p>
            <a:p>
              <a:r>
                <a:rPr lang="en-US" b="1" dirty="0">
                  <a:solidFill>
                    <a:schemeClr val="tx1"/>
                  </a:solidFill>
                </a:rPr>
                <a:t>Impact: </a:t>
              </a:r>
              <a:r>
                <a:rPr lang="en-US" dirty="0">
                  <a:solidFill>
                    <a:schemeClr val="tx1"/>
                  </a:solidFill>
                </a:rPr>
                <a:t>Disrupts Northern Province's IED production</a:t>
              </a:r>
            </a:p>
            <a:p>
              <a:r>
                <a:rPr lang="en-US" b="1" dirty="0">
                  <a:solidFill>
                    <a:schemeClr val="tx1"/>
                  </a:solidFill>
                </a:rPr>
                <a:t>Possible Alias: </a:t>
              </a:r>
              <a:r>
                <a:rPr lang="en-US" dirty="0">
                  <a:solidFill>
                    <a:schemeClr val="tx1"/>
                  </a:solidFill>
                </a:rPr>
                <a:t>"The Engineer", Abu Ibrahim al-Afghani</a:t>
              </a:r>
              <a:r>
                <a:rPr lang="en-US" b="1" dirty="0">
                  <a:solidFill>
                    <a:schemeClr val="tx1"/>
                  </a:solidFill>
                </a:rPr>
                <a:t> </a:t>
              </a:r>
              <a:endParaRPr lang="en-US" dirty="0">
                <a:solidFill>
                  <a:schemeClr val="tx1"/>
                </a:solidFill>
              </a:endParaRPr>
            </a:p>
            <a:p>
              <a:r>
                <a:rPr lang="en-US" b="1" dirty="0">
                  <a:solidFill>
                    <a:schemeClr val="tx1"/>
                  </a:solidFill>
                </a:rPr>
                <a:t>Known Movements: </a:t>
              </a:r>
              <a:r>
                <a:rPr lang="en-US" dirty="0">
                  <a:solidFill>
                    <a:schemeClr val="tx1"/>
                  </a:solidFill>
                </a:rPr>
                <a:t>Travels from BDL to Mazar-e Shariff weekly</a:t>
              </a:r>
            </a:p>
            <a:p>
              <a:endParaRPr lang="en-US" dirty="0">
                <a:solidFill>
                  <a:schemeClr val="tx1"/>
                </a:solidFill>
              </a:endParaRPr>
            </a:p>
            <a:p>
              <a:r>
                <a:rPr lang="en-US" b="1" u="sng" dirty="0">
                  <a:solidFill>
                    <a:schemeClr val="tx1"/>
                  </a:solidFill>
                </a:rPr>
                <a:t>Affiliations</a:t>
              </a:r>
            </a:p>
            <a:p>
              <a:r>
                <a:rPr lang="en-US" b="1" dirty="0">
                  <a:solidFill>
                    <a:schemeClr val="tx1"/>
                  </a:solidFill>
                </a:rPr>
                <a:t>Family: </a:t>
              </a:r>
              <a:r>
                <a:rPr lang="en-US" dirty="0">
                  <a:solidFill>
                    <a:schemeClr val="tx1"/>
                  </a:solidFill>
                </a:rPr>
                <a:t>Fatimah (Wife, 35), Khalid (Son, 12), Hassan (Son, 8)</a:t>
              </a:r>
            </a:p>
            <a:p>
              <a:r>
                <a:rPr lang="en-US" b="1" dirty="0">
                  <a:solidFill>
                    <a:schemeClr val="tx1"/>
                  </a:solidFill>
                </a:rPr>
                <a:t>Vehicles: </a:t>
              </a:r>
              <a:r>
                <a:rPr lang="en-US" dirty="0">
                  <a:solidFill>
                    <a:schemeClr val="tx1"/>
                  </a:solidFill>
                </a:rPr>
                <a:t>Blue Bongo with white bed, Red Tuk </a:t>
              </a:r>
              <a:r>
                <a:rPr lang="en-US" dirty="0" err="1">
                  <a:solidFill>
                    <a:schemeClr val="tx1"/>
                  </a:solidFill>
                </a:rPr>
                <a:t>Tuk</a:t>
              </a:r>
              <a:endParaRPr lang="en-US" dirty="0">
                <a:solidFill>
                  <a:schemeClr val="tx1"/>
                </a:solidFill>
              </a:endParaRPr>
            </a:p>
            <a:p>
              <a:r>
                <a:rPr lang="en-US" b="1" dirty="0">
                  <a:solidFill>
                    <a:schemeClr val="tx1"/>
                  </a:solidFill>
                </a:rPr>
                <a:t>Religion: </a:t>
              </a:r>
              <a:r>
                <a:rPr lang="en-US" dirty="0">
                  <a:solidFill>
                    <a:schemeClr val="tx1"/>
                  </a:solidFill>
                </a:rPr>
                <a:t>Islam</a:t>
              </a:r>
            </a:p>
            <a:p>
              <a:r>
                <a:rPr lang="en-US" b="1" dirty="0">
                  <a:solidFill>
                    <a:schemeClr val="tx1"/>
                  </a:solidFill>
                </a:rPr>
                <a:t>Ethnicity: </a:t>
              </a:r>
              <a:r>
                <a:rPr lang="en-US" dirty="0">
                  <a:solidFill>
                    <a:schemeClr val="tx1"/>
                  </a:solidFill>
                </a:rPr>
                <a:t>Pashtun</a:t>
              </a:r>
              <a:endParaRPr lang="en-US" b="1" dirty="0">
                <a:solidFill>
                  <a:schemeClr val="tx1"/>
                </a:solidFill>
              </a:endParaRPr>
            </a:p>
            <a:p>
              <a:endParaRPr lang="en-US" dirty="0">
                <a:solidFill>
                  <a:schemeClr val="tx1"/>
                </a:solidFill>
              </a:endParaRPr>
            </a:p>
          </p:txBody>
        </p:sp>
        <p:sp>
          <p:nvSpPr>
            <p:cNvPr id="26" name="Rectangle 25">
              <a:extLst>
                <a:ext uri="{FF2B5EF4-FFF2-40B4-BE49-F238E27FC236}">
                  <a16:creationId xmlns:a16="http://schemas.microsoft.com/office/drawing/2014/main" id="{2A174C8E-CEB5-A17B-B336-56CCE222D6C5}"/>
                </a:ext>
              </a:extLst>
            </p:cNvPr>
            <p:cNvSpPr/>
            <p:nvPr/>
          </p:nvSpPr>
          <p:spPr>
            <a:xfrm>
              <a:off x="11734800" y="8525802"/>
              <a:ext cx="6248400" cy="580096"/>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SOURCES: </a:t>
              </a:r>
              <a:r>
                <a:rPr lang="en-US" dirty="0">
                  <a:solidFill>
                    <a:schemeClr val="tx1"/>
                  </a:solidFill>
                </a:rPr>
                <a:t>HUMINT, IMINT</a:t>
              </a:r>
            </a:p>
          </p:txBody>
        </p:sp>
        <p:sp>
          <p:nvSpPr>
            <p:cNvPr id="27" name="Rectangle 26">
              <a:extLst>
                <a:ext uri="{FF2B5EF4-FFF2-40B4-BE49-F238E27FC236}">
                  <a16:creationId xmlns:a16="http://schemas.microsoft.com/office/drawing/2014/main" id="{245980C6-E666-C214-06DC-484F0A850010}"/>
                </a:ext>
              </a:extLst>
            </p:cNvPr>
            <p:cNvSpPr/>
            <p:nvPr/>
          </p:nvSpPr>
          <p:spPr>
            <a:xfrm>
              <a:off x="5524500" y="9105899"/>
              <a:ext cx="6248400" cy="543461"/>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B050"/>
                  </a:solidFill>
                </a:rPr>
                <a:t>UNCLASSIFIED</a:t>
              </a:r>
            </a:p>
          </p:txBody>
        </p:sp>
        <p:sp>
          <p:nvSpPr>
            <p:cNvPr id="28" name="Rectangle 27">
              <a:extLst>
                <a:ext uri="{FF2B5EF4-FFF2-40B4-BE49-F238E27FC236}">
                  <a16:creationId xmlns:a16="http://schemas.microsoft.com/office/drawing/2014/main" id="{348B9711-54A6-85BD-3837-95FF42A9FEDF}"/>
                </a:ext>
              </a:extLst>
            </p:cNvPr>
            <p:cNvSpPr/>
            <p:nvPr/>
          </p:nvSpPr>
          <p:spPr>
            <a:xfrm>
              <a:off x="11734800" y="9105900"/>
              <a:ext cx="6248400" cy="543461"/>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Last updated with: </a:t>
              </a:r>
              <a:r>
                <a:rPr lang="en-US">
                  <a:solidFill>
                    <a:schemeClr val="tx1"/>
                  </a:solidFill>
                </a:rPr>
                <a:t>HUMINT</a:t>
              </a:r>
            </a:p>
          </p:txBody>
        </p:sp>
        <p:sp>
          <p:nvSpPr>
            <p:cNvPr id="29" name="Rectangle 28">
              <a:extLst>
                <a:ext uri="{FF2B5EF4-FFF2-40B4-BE49-F238E27FC236}">
                  <a16:creationId xmlns:a16="http://schemas.microsoft.com/office/drawing/2014/main" id="{D9AAA54F-5011-DEB4-CCE7-5AC914F018E6}"/>
                </a:ext>
              </a:extLst>
            </p:cNvPr>
            <p:cNvSpPr/>
            <p:nvPr/>
          </p:nvSpPr>
          <p:spPr>
            <a:xfrm>
              <a:off x="455899" y="11185042"/>
              <a:ext cx="17678400" cy="54047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TARGET NUMBER: </a:t>
              </a:r>
              <a:r>
                <a:rPr lang="en-US" dirty="0">
                  <a:solidFill>
                    <a:schemeClr val="tx1"/>
                  </a:solidFill>
                </a:rPr>
                <a:t>TGT-00001		</a:t>
              </a:r>
              <a:r>
                <a:rPr lang="en-US" b="1" dirty="0">
                  <a:solidFill>
                    <a:schemeClr val="tx1"/>
                  </a:solidFill>
                </a:rPr>
                <a:t>COUNTRY:</a:t>
              </a:r>
              <a:r>
                <a:rPr lang="en-US" dirty="0">
                  <a:solidFill>
                    <a:schemeClr val="tx1"/>
                  </a:solidFill>
                </a:rPr>
                <a:t>: Afghanistan			</a:t>
              </a:r>
              <a:r>
                <a:rPr lang="en-US" b="1" dirty="0">
                  <a:solidFill>
                    <a:schemeClr val="tx1"/>
                  </a:solidFill>
                </a:rPr>
                <a:t>Area of Operation</a:t>
              </a:r>
              <a:r>
                <a:rPr lang="en-US" dirty="0">
                  <a:solidFill>
                    <a:schemeClr val="tx1"/>
                  </a:solidFill>
                </a:rPr>
                <a:t>: Balkh, Kunduz, Samagan			</a:t>
              </a:r>
              <a:r>
                <a:rPr lang="en-US" b="1" dirty="0">
                  <a:solidFill>
                    <a:schemeClr val="tx1"/>
                  </a:solidFill>
                </a:rPr>
                <a:t>Trigger: </a:t>
              </a:r>
              <a:r>
                <a:rPr lang="en-US" dirty="0">
                  <a:solidFill>
                    <a:schemeClr val="tx1"/>
                  </a:solidFill>
                </a:rPr>
                <a:t>IMINT</a:t>
              </a:r>
            </a:p>
          </p:txBody>
        </p:sp>
        <p:sp>
          <p:nvSpPr>
            <p:cNvPr id="30" name="Rectangle 29">
              <a:extLst>
                <a:ext uri="{FF2B5EF4-FFF2-40B4-BE49-F238E27FC236}">
                  <a16:creationId xmlns:a16="http://schemas.microsoft.com/office/drawing/2014/main" id="{13D0C440-E02B-5552-DB64-2E9500760CDF}"/>
                </a:ext>
              </a:extLst>
            </p:cNvPr>
            <p:cNvSpPr/>
            <p:nvPr/>
          </p:nvSpPr>
          <p:spPr>
            <a:xfrm>
              <a:off x="304800" y="-94186"/>
              <a:ext cx="5219700" cy="51637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TARGET: </a:t>
              </a:r>
              <a:r>
                <a:rPr lang="en-US" dirty="0">
                  <a:solidFill>
                    <a:schemeClr val="tx1"/>
                  </a:solidFill>
                </a:rPr>
                <a:t>Mirwais "The Engineer" Khan</a:t>
              </a:r>
            </a:p>
          </p:txBody>
        </p:sp>
        <p:sp>
          <p:nvSpPr>
            <p:cNvPr id="31" name="Rectangle 30">
              <a:extLst>
                <a:ext uri="{FF2B5EF4-FFF2-40B4-BE49-F238E27FC236}">
                  <a16:creationId xmlns:a16="http://schemas.microsoft.com/office/drawing/2014/main" id="{E6EE2B14-EA5D-B308-F1B4-078C9ECADE26}"/>
                </a:ext>
              </a:extLst>
            </p:cNvPr>
            <p:cNvSpPr/>
            <p:nvPr/>
          </p:nvSpPr>
          <p:spPr>
            <a:xfrm>
              <a:off x="5486400" y="-94755"/>
              <a:ext cx="6248400" cy="533023"/>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B050"/>
                  </a:solidFill>
                </a:rPr>
                <a:t>UNCLASSIFIED</a:t>
              </a:r>
            </a:p>
          </p:txBody>
        </p:sp>
        <p:sp>
          <p:nvSpPr>
            <p:cNvPr id="33" name="Rectangle 32">
              <a:extLst>
                <a:ext uri="{FF2B5EF4-FFF2-40B4-BE49-F238E27FC236}">
                  <a16:creationId xmlns:a16="http://schemas.microsoft.com/office/drawing/2014/main" id="{C8906D97-AE5F-3999-475D-9D66A0121E59}"/>
                </a:ext>
              </a:extLst>
            </p:cNvPr>
            <p:cNvSpPr/>
            <p:nvPr/>
          </p:nvSpPr>
          <p:spPr>
            <a:xfrm>
              <a:off x="11734799" y="1481426"/>
              <a:ext cx="6248400" cy="56354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PHYSICAL DESCRIPTION</a:t>
              </a:r>
            </a:p>
          </p:txBody>
        </p:sp>
        <p:sp>
          <p:nvSpPr>
            <p:cNvPr id="38" name="Rectangle 37">
              <a:extLst>
                <a:ext uri="{FF2B5EF4-FFF2-40B4-BE49-F238E27FC236}">
                  <a16:creationId xmlns:a16="http://schemas.microsoft.com/office/drawing/2014/main" id="{AC57DF78-70CA-BAB8-ABF3-10C1600C8823}"/>
                </a:ext>
              </a:extLst>
            </p:cNvPr>
            <p:cNvSpPr/>
            <p:nvPr/>
          </p:nvSpPr>
          <p:spPr>
            <a:xfrm>
              <a:off x="8915396" y="1489513"/>
              <a:ext cx="2819400" cy="56589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TASK: </a:t>
              </a:r>
              <a:r>
                <a:rPr lang="en-US" dirty="0">
                  <a:solidFill>
                    <a:schemeClr val="tx1"/>
                  </a:solidFill>
                </a:rPr>
                <a:t>KILL / CAPTURE</a:t>
              </a:r>
            </a:p>
          </p:txBody>
        </p:sp>
        <p:sp>
          <p:nvSpPr>
            <p:cNvPr id="40" name="Rectangle 39">
              <a:extLst>
                <a:ext uri="{FF2B5EF4-FFF2-40B4-BE49-F238E27FC236}">
                  <a16:creationId xmlns:a16="http://schemas.microsoft.com/office/drawing/2014/main" id="{C78BE2D8-5C83-CEDD-CA1A-A4BB3212776B}"/>
                </a:ext>
              </a:extLst>
            </p:cNvPr>
            <p:cNvSpPr/>
            <p:nvPr/>
          </p:nvSpPr>
          <p:spPr>
            <a:xfrm>
              <a:off x="304793" y="1486748"/>
              <a:ext cx="3048007" cy="560571"/>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DOI: </a:t>
              </a:r>
              <a:r>
                <a:rPr lang="en-US" dirty="0">
                  <a:solidFill>
                    <a:schemeClr val="tx1"/>
                  </a:solidFill>
                </a:rPr>
                <a:t>15 JUN 2025</a:t>
              </a:r>
            </a:p>
          </p:txBody>
        </p:sp>
        <p:sp>
          <p:nvSpPr>
            <p:cNvPr id="42" name="Rectangle 41">
              <a:extLst>
                <a:ext uri="{FF2B5EF4-FFF2-40B4-BE49-F238E27FC236}">
                  <a16:creationId xmlns:a16="http://schemas.microsoft.com/office/drawing/2014/main" id="{1BD6CD88-5FC1-CC2E-14C8-8A3E18C421B1}"/>
                </a:ext>
              </a:extLst>
            </p:cNvPr>
            <p:cNvSpPr/>
            <p:nvPr/>
          </p:nvSpPr>
          <p:spPr>
            <a:xfrm>
              <a:off x="3352800" y="1487574"/>
              <a:ext cx="5562593" cy="56589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MGRS:</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33T XE 14367 17683</a:t>
              </a:r>
              <a:endParaRPr lang="en-US" dirty="0">
                <a:solidFill>
                  <a:schemeClr val="tx1"/>
                </a:solidFill>
              </a:endParaRPr>
            </a:p>
          </p:txBody>
        </p:sp>
        <p:sp>
          <p:nvSpPr>
            <p:cNvPr id="44" name="Rectangle 43">
              <a:extLst>
                <a:ext uri="{FF2B5EF4-FFF2-40B4-BE49-F238E27FC236}">
                  <a16:creationId xmlns:a16="http://schemas.microsoft.com/office/drawing/2014/main" id="{1C0B3A22-A66F-5E83-4AE8-70989D5212B5}"/>
                </a:ext>
              </a:extLst>
            </p:cNvPr>
            <p:cNvSpPr/>
            <p:nvPr/>
          </p:nvSpPr>
          <p:spPr>
            <a:xfrm>
              <a:off x="11743861" y="3879127"/>
              <a:ext cx="6248400" cy="720086"/>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OTHER DETAILS: </a:t>
              </a:r>
              <a:r>
                <a:rPr lang="en-US" dirty="0">
                  <a:solidFill>
                    <a:schemeClr val="tx1"/>
                  </a:solidFill>
                </a:rPr>
                <a:t>Wears traditional Afghan clothing. May have chemical stains/burns on hands and forearms.</a:t>
              </a:r>
              <a:r>
                <a:rPr lang="en-US" b="1" dirty="0">
                  <a:solidFill>
                    <a:schemeClr val="tx1"/>
                  </a:solidFill>
                </a:rPr>
                <a:t> </a:t>
              </a:r>
            </a:p>
          </p:txBody>
        </p:sp>
      </p:grpSp>
      <p:pic>
        <p:nvPicPr>
          <p:cNvPr id="48" name="Picture 47">
            <a:extLst>
              <a:ext uri="{FF2B5EF4-FFF2-40B4-BE49-F238E27FC236}">
                <a16:creationId xmlns:a16="http://schemas.microsoft.com/office/drawing/2014/main" id="{C6A30D5F-8C15-0041-7C11-48439B974D96}"/>
              </a:ext>
            </a:extLst>
          </p:cNvPr>
          <p:cNvPicPr>
            <a:picLocks noChangeAspect="1"/>
          </p:cNvPicPr>
          <p:nvPr/>
        </p:nvPicPr>
        <p:blipFill>
          <a:blip r:embed="rId3"/>
          <a:stretch>
            <a:fillRect/>
          </a:stretch>
        </p:blipFill>
        <p:spPr>
          <a:xfrm>
            <a:off x="313945" y="2632676"/>
            <a:ext cx="11519387" cy="4492827"/>
          </a:xfrm>
          <a:prstGeom prst="rect">
            <a:avLst/>
          </a:prstGeom>
        </p:spPr>
      </p:pic>
      <p:pic>
        <p:nvPicPr>
          <p:cNvPr id="50" name="Picture 49">
            <a:extLst>
              <a:ext uri="{FF2B5EF4-FFF2-40B4-BE49-F238E27FC236}">
                <a16:creationId xmlns:a16="http://schemas.microsoft.com/office/drawing/2014/main" id="{856E151B-BDA5-BCE8-662C-A2CAB9CC41CD}"/>
              </a:ext>
            </a:extLst>
          </p:cNvPr>
          <p:cNvPicPr>
            <a:picLocks noChangeAspect="1"/>
          </p:cNvPicPr>
          <p:nvPr/>
        </p:nvPicPr>
        <p:blipFill>
          <a:blip r:embed="rId4"/>
          <a:stretch>
            <a:fillRect/>
          </a:stretch>
        </p:blipFill>
        <p:spPr>
          <a:xfrm>
            <a:off x="14173200" y="2632676"/>
            <a:ext cx="1825267" cy="1670744"/>
          </a:xfrm>
          <a:prstGeom prst="rect">
            <a:avLst/>
          </a:prstGeom>
          <a:ln>
            <a:solidFill>
              <a:schemeClr val="tx1"/>
            </a:solidFill>
          </a:ln>
        </p:spPr>
      </p:pic>
      <p:pic>
        <p:nvPicPr>
          <p:cNvPr id="52" name="Picture 51">
            <a:extLst>
              <a:ext uri="{FF2B5EF4-FFF2-40B4-BE49-F238E27FC236}">
                <a16:creationId xmlns:a16="http://schemas.microsoft.com/office/drawing/2014/main" id="{6599A2B5-F544-48CA-ABDF-3053015A9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26868" y="2634049"/>
            <a:ext cx="2083516" cy="1669372"/>
          </a:xfrm>
          <a:prstGeom prst="rect">
            <a:avLst/>
          </a:prstGeom>
          <a:ln w="12700">
            <a:solidFill>
              <a:schemeClr val="accent1">
                <a:shade val="15000"/>
              </a:schemeClr>
            </a:solidFill>
          </a:ln>
        </p:spPr>
      </p:pic>
      <p:sp>
        <p:nvSpPr>
          <p:cNvPr id="2" name="Footer Placeholder 2">
            <a:extLst>
              <a:ext uri="{FF2B5EF4-FFF2-40B4-BE49-F238E27FC236}">
                <a16:creationId xmlns:a16="http://schemas.microsoft.com/office/drawing/2014/main" id="{3D952A64-5605-859D-9E8E-A6BF870196E6}"/>
              </a:ext>
            </a:extLst>
          </p:cNvPr>
          <p:cNvSpPr>
            <a:spLocks noGrp="1"/>
          </p:cNvSpPr>
          <p:nvPr>
            <p:ph type="ftr" sz="quarter" idx="11"/>
          </p:nvPr>
        </p:nvSpPr>
        <p:spPr>
          <a:xfrm>
            <a:off x="7696200" y="9910009"/>
            <a:ext cx="2895600" cy="365125"/>
          </a:xfrm>
        </p:spPr>
        <p:txBody>
          <a:bodyPr/>
          <a:lstStyle/>
          <a:p>
            <a:r>
              <a:rPr lang="en-US" dirty="0"/>
              <a:t>UNCLASSIFIED</a:t>
            </a:r>
          </a:p>
        </p:txBody>
      </p:sp>
      <p:sp>
        <p:nvSpPr>
          <p:cNvPr id="6" name="Rectangle 5">
            <a:extLst>
              <a:ext uri="{FF2B5EF4-FFF2-40B4-BE49-F238E27FC236}">
                <a16:creationId xmlns:a16="http://schemas.microsoft.com/office/drawing/2014/main" id="{D7572856-7F13-946A-B74B-E8157793D351}"/>
              </a:ext>
            </a:extLst>
          </p:cNvPr>
          <p:cNvSpPr/>
          <p:nvPr/>
        </p:nvSpPr>
        <p:spPr>
          <a:xfrm>
            <a:off x="8670200" y="1129807"/>
            <a:ext cx="9465395" cy="49253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AREA OF OPERATION: </a:t>
            </a:r>
            <a:r>
              <a:rPr lang="en-US" dirty="0">
                <a:solidFill>
                  <a:schemeClr val="tx1"/>
                </a:solidFill>
              </a:rPr>
              <a:t>Balkh, Kunduz, Samagan</a:t>
            </a:r>
          </a:p>
        </p:txBody>
      </p:sp>
      <p:sp>
        <p:nvSpPr>
          <p:cNvPr id="7" name="Rectangle 6">
            <a:extLst>
              <a:ext uri="{FF2B5EF4-FFF2-40B4-BE49-F238E27FC236}">
                <a16:creationId xmlns:a16="http://schemas.microsoft.com/office/drawing/2014/main" id="{EF580BA1-70F1-0559-8191-9CFBBB37B2FE}"/>
              </a:ext>
            </a:extLst>
          </p:cNvPr>
          <p:cNvSpPr/>
          <p:nvPr/>
        </p:nvSpPr>
        <p:spPr>
          <a:xfrm>
            <a:off x="304808" y="1123929"/>
            <a:ext cx="5226266" cy="49272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TARGET NUMBER: </a:t>
            </a:r>
            <a:r>
              <a:rPr lang="en-US" dirty="0">
                <a:solidFill>
                  <a:schemeClr val="tx1"/>
                </a:solidFill>
              </a:rPr>
              <a:t>TGT-0001</a:t>
            </a:r>
          </a:p>
        </p:txBody>
      </p:sp>
      <p:sp>
        <p:nvSpPr>
          <p:cNvPr id="8" name="Rectangle 7">
            <a:extLst>
              <a:ext uri="{FF2B5EF4-FFF2-40B4-BE49-F238E27FC236}">
                <a16:creationId xmlns:a16="http://schemas.microsoft.com/office/drawing/2014/main" id="{17629519-BA64-559E-110F-0154CE3981AA}"/>
              </a:ext>
            </a:extLst>
          </p:cNvPr>
          <p:cNvSpPr/>
          <p:nvPr/>
        </p:nvSpPr>
        <p:spPr>
          <a:xfrm>
            <a:off x="5531073" y="1126019"/>
            <a:ext cx="3136518" cy="488069"/>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COUNTRY: </a:t>
            </a:r>
            <a:r>
              <a:rPr lang="en-US" dirty="0">
                <a:solidFill>
                  <a:schemeClr val="tx1"/>
                </a:solidFill>
              </a:rPr>
              <a:t>Afghanistan</a:t>
            </a:r>
            <a:endParaRPr lang="en-US" b="1" dirty="0">
              <a:solidFill>
                <a:schemeClr val="tx1"/>
              </a:solidFill>
            </a:endParaRPr>
          </a:p>
        </p:txBody>
      </p:sp>
      <p:sp>
        <p:nvSpPr>
          <p:cNvPr id="3" name="Rectangle 2">
            <a:extLst>
              <a:ext uri="{FF2B5EF4-FFF2-40B4-BE49-F238E27FC236}">
                <a16:creationId xmlns:a16="http://schemas.microsoft.com/office/drawing/2014/main" id="{E2D11B11-1350-DFD0-9CF5-9B98EA488F77}"/>
              </a:ext>
            </a:extLst>
          </p:cNvPr>
          <p:cNvSpPr/>
          <p:nvPr/>
        </p:nvSpPr>
        <p:spPr>
          <a:xfrm>
            <a:off x="348213" y="2659190"/>
            <a:ext cx="2339154" cy="29664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PROB BED DOWN LOCATION</a:t>
            </a:r>
            <a:endParaRPr lang="en-US" sz="1400" dirty="0">
              <a:solidFill>
                <a:schemeClr val="bg1"/>
              </a:solidFill>
            </a:endParaRPr>
          </a:p>
        </p:txBody>
      </p:sp>
    </p:spTree>
    <p:extLst>
      <p:ext uri="{BB962C8B-B14F-4D97-AF65-F5344CB8AC3E}">
        <p14:creationId xmlns:p14="http://schemas.microsoft.com/office/powerpoint/2010/main" val="168301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uck on a wall&#10;&#10;AI-generated content may be incorrect.">
            <a:extLst>
              <a:ext uri="{FF2B5EF4-FFF2-40B4-BE49-F238E27FC236}">
                <a16:creationId xmlns:a16="http://schemas.microsoft.com/office/drawing/2014/main" id="{06B862DA-ABC9-8EE5-CD3E-E74F1FEC7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560" y="915428"/>
            <a:ext cx="9144005" cy="4085483"/>
          </a:xfrm>
          <a:prstGeom prst="rect">
            <a:avLst/>
          </a:prstGeom>
        </p:spPr>
      </p:pic>
      <p:pic>
        <p:nvPicPr>
          <p:cNvPr id="6" name="Picture 5" descr="A truck in the desert&#10;&#10;AI-generated content may be incorrect.">
            <a:extLst>
              <a:ext uri="{FF2B5EF4-FFF2-40B4-BE49-F238E27FC236}">
                <a16:creationId xmlns:a16="http://schemas.microsoft.com/office/drawing/2014/main" id="{59AF699C-EDAD-5D6D-B12E-D82B767FD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6" y="5008773"/>
            <a:ext cx="9130349" cy="4591239"/>
          </a:xfrm>
          <a:prstGeom prst="rect">
            <a:avLst/>
          </a:prstGeom>
        </p:spPr>
      </p:pic>
      <p:pic>
        <p:nvPicPr>
          <p:cNvPr id="7" name="Picture 6" descr="A truck in the air&#10;&#10;AI-generated content may be incorrect.">
            <a:extLst>
              <a:ext uri="{FF2B5EF4-FFF2-40B4-BE49-F238E27FC236}">
                <a16:creationId xmlns:a16="http://schemas.microsoft.com/office/drawing/2014/main" id="{5B53B62C-466D-246F-CDD5-9EBF68F9A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919933"/>
            <a:ext cx="9143996" cy="6942845"/>
          </a:xfrm>
          <a:prstGeom prst="rect">
            <a:avLst/>
          </a:prstGeom>
        </p:spPr>
      </p:pic>
      <p:sp>
        <p:nvSpPr>
          <p:cNvPr id="13" name="TextBox 19">
            <a:extLst>
              <a:ext uri="{FF2B5EF4-FFF2-40B4-BE49-F238E27FC236}">
                <a16:creationId xmlns:a16="http://schemas.microsoft.com/office/drawing/2014/main" id="{664C970F-EAF6-584B-AE9C-20CD361C4A54}"/>
              </a:ext>
            </a:extLst>
          </p:cNvPr>
          <p:cNvSpPr txBox="1"/>
          <p:nvPr/>
        </p:nvSpPr>
        <p:spPr>
          <a:xfrm>
            <a:off x="-2380343" y="5463119"/>
            <a:ext cx="1003801" cy="323165"/>
          </a:xfrm>
          <a:prstGeom prst="rect">
            <a:avLst/>
          </a:prstGeom>
          <a:solidFill>
            <a:schemeClr val="tx1"/>
          </a:solidFill>
          <a:ln w="12700">
            <a:solidFill>
              <a:schemeClr val="bg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a:solidFill>
                  <a:srgbClr val="E8E8E8"/>
                </a:solidFill>
                <a:latin typeface="Calibri" panose="020F0502020204030204" pitchFamily="34" charset="0"/>
                <a:ea typeface="Calibri" panose="020F0502020204030204" pitchFamily="34" charset="0"/>
                <a:cs typeface="Calibri" panose="020F0502020204030204" pitchFamily="34" charset="0"/>
              </a:rPr>
              <a:t>ANNOTATION</a:t>
            </a:r>
            <a:endParaRPr lang="en-US" sz="2700"/>
          </a:p>
        </p:txBody>
      </p:sp>
      <p:cxnSp>
        <p:nvCxnSpPr>
          <p:cNvPr id="14" name="Straight Arrow Connector 13">
            <a:extLst>
              <a:ext uri="{FF2B5EF4-FFF2-40B4-BE49-F238E27FC236}">
                <a16:creationId xmlns:a16="http://schemas.microsoft.com/office/drawing/2014/main" id="{318EE94F-1A28-B898-3ABE-3B9D93FF4332}"/>
              </a:ext>
            </a:extLst>
          </p:cNvPr>
          <p:cNvCxnSpPr>
            <a:cxnSpLocks/>
          </p:cNvCxnSpPr>
          <p:nvPr/>
        </p:nvCxnSpPr>
        <p:spPr>
          <a:xfrm>
            <a:off x="-1865057" y="5786285"/>
            <a:ext cx="2" cy="633392"/>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AE5AFF1-C313-24ED-609C-2EEA4AF9B766}"/>
              </a:ext>
            </a:extLst>
          </p:cNvPr>
          <p:cNvCxnSpPr>
            <a:cxnSpLocks/>
          </p:cNvCxnSpPr>
          <p:nvPr/>
        </p:nvCxnSpPr>
        <p:spPr>
          <a:xfrm flipV="1">
            <a:off x="-1865057" y="4884796"/>
            <a:ext cx="3" cy="578324"/>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57F766A-6DC0-753F-3553-D9BD2EEB3A09}"/>
              </a:ext>
            </a:extLst>
          </p:cNvPr>
          <p:cNvCxnSpPr/>
          <p:nvPr/>
        </p:nvCxnSpPr>
        <p:spPr>
          <a:xfrm flipV="1">
            <a:off x="-1349771" y="5622844"/>
            <a:ext cx="934341" cy="1859"/>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8AAA3D0-00B3-97C3-297E-589913D590F3}"/>
              </a:ext>
            </a:extLst>
          </p:cNvPr>
          <p:cNvCxnSpPr>
            <a:cxnSpLocks/>
          </p:cNvCxnSpPr>
          <p:nvPr/>
        </p:nvCxnSpPr>
        <p:spPr>
          <a:xfrm flipH="1" flipV="1">
            <a:off x="-3314683" y="5622844"/>
            <a:ext cx="934340" cy="1859"/>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34">
            <a:extLst>
              <a:ext uri="{FF2B5EF4-FFF2-40B4-BE49-F238E27FC236}">
                <a16:creationId xmlns:a16="http://schemas.microsoft.com/office/drawing/2014/main" id="{B025CB95-E9AC-A665-2636-1F3AF15681A9}"/>
              </a:ext>
            </a:extLst>
          </p:cNvPr>
          <p:cNvSpPr txBox="1"/>
          <p:nvPr/>
        </p:nvSpPr>
        <p:spPr>
          <a:xfrm>
            <a:off x="-2380343" y="3903389"/>
            <a:ext cx="1003801"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ANNOTATION</a:t>
            </a:r>
            <a:endParaRPr lang="en-US" sz="2700" dirty="0"/>
          </a:p>
        </p:txBody>
      </p:sp>
      <p:cxnSp>
        <p:nvCxnSpPr>
          <p:cNvPr id="19" name="Straight Arrow Connector 18">
            <a:extLst>
              <a:ext uri="{FF2B5EF4-FFF2-40B4-BE49-F238E27FC236}">
                <a16:creationId xmlns:a16="http://schemas.microsoft.com/office/drawing/2014/main" id="{ECD118F8-A8A9-500F-6843-EE720F6DD8A4}"/>
              </a:ext>
            </a:extLst>
          </p:cNvPr>
          <p:cNvCxnSpPr>
            <a:cxnSpLocks/>
          </p:cNvCxnSpPr>
          <p:nvPr/>
        </p:nvCxnSpPr>
        <p:spPr>
          <a:xfrm>
            <a:off x="-1865057" y="4226555"/>
            <a:ext cx="2" cy="63339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FFA3273-DF66-FF98-22D8-D23F7F285219}"/>
              </a:ext>
            </a:extLst>
          </p:cNvPr>
          <p:cNvCxnSpPr>
            <a:cxnSpLocks/>
          </p:cNvCxnSpPr>
          <p:nvPr/>
        </p:nvCxnSpPr>
        <p:spPr>
          <a:xfrm flipV="1">
            <a:off x="-1865057" y="3325066"/>
            <a:ext cx="3" cy="57832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1C08CEB-8B36-4E00-0465-755C243B1076}"/>
              </a:ext>
            </a:extLst>
          </p:cNvPr>
          <p:cNvCxnSpPr>
            <a:cxnSpLocks/>
          </p:cNvCxnSpPr>
          <p:nvPr/>
        </p:nvCxnSpPr>
        <p:spPr>
          <a:xfrm flipV="1">
            <a:off x="-1349771" y="4063114"/>
            <a:ext cx="934341" cy="185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F1CAA76-C119-86A0-6F31-D07A5F2D04F5}"/>
              </a:ext>
            </a:extLst>
          </p:cNvPr>
          <p:cNvCxnSpPr>
            <a:cxnSpLocks/>
          </p:cNvCxnSpPr>
          <p:nvPr/>
        </p:nvCxnSpPr>
        <p:spPr>
          <a:xfrm flipH="1" flipV="1">
            <a:off x="-3314683" y="4063114"/>
            <a:ext cx="934340" cy="185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0416079-78CC-C8DD-89AE-1028B798A685}"/>
              </a:ext>
            </a:extLst>
          </p:cNvPr>
          <p:cNvCxnSpPr>
            <a:cxnSpLocks/>
          </p:cNvCxnSpPr>
          <p:nvPr/>
        </p:nvCxnSpPr>
        <p:spPr>
          <a:xfrm>
            <a:off x="9140587" y="903029"/>
            <a:ext cx="3410" cy="8690456"/>
          </a:xfrm>
          <a:prstGeom prst="line">
            <a:avLst/>
          </a:prstGeom>
          <a:ln w="38100"/>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B0950162-4D33-6BD3-9B87-F346B07296D8}"/>
              </a:ext>
            </a:extLst>
          </p:cNvPr>
          <p:cNvCxnSpPr>
            <a:cxnSpLocks/>
          </p:cNvCxnSpPr>
          <p:nvPr/>
        </p:nvCxnSpPr>
        <p:spPr>
          <a:xfrm flipH="1">
            <a:off x="9140587" y="5008770"/>
            <a:ext cx="9150824" cy="0"/>
          </a:xfrm>
          <a:prstGeom prst="line">
            <a:avLst/>
          </a:prstGeom>
          <a:ln w="38100"/>
        </p:spPr>
        <p:style>
          <a:lnRef idx="3">
            <a:schemeClr val="dk1"/>
          </a:lnRef>
          <a:fillRef idx="0">
            <a:schemeClr val="dk1"/>
          </a:fillRef>
          <a:effectRef idx="2">
            <a:schemeClr val="dk1"/>
          </a:effectRef>
          <a:fontRef idx="minor">
            <a:schemeClr val="tx1"/>
          </a:fontRef>
        </p:style>
      </p:cxnSp>
      <p:sp>
        <p:nvSpPr>
          <p:cNvPr id="26" name="Oval 25">
            <a:extLst>
              <a:ext uri="{FF2B5EF4-FFF2-40B4-BE49-F238E27FC236}">
                <a16:creationId xmlns:a16="http://schemas.microsoft.com/office/drawing/2014/main" id="{6193A0D9-EC8B-5CE5-030B-E74A0E3D29F9}"/>
              </a:ext>
            </a:extLst>
          </p:cNvPr>
          <p:cNvSpPr/>
          <p:nvPr/>
        </p:nvSpPr>
        <p:spPr>
          <a:xfrm>
            <a:off x="2381360" y="2048004"/>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a:t>
            </a:r>
          </a:p>
        </p:txBody>
      </p:sp>
      <p:cxnSp>
        <p:nvCxnSpPr>
          <p:cNvPr id="27" name="Straight Arrow Connector 26">
            <a:extLst>
              <a:ext uri="{FF2B5EF4-FFF2-40B4-BE49-F238E27FC236}">
                <a16:creationId xmlns:a16="http://schemas.microsoft.com/office/drawing/2014/main" id="{A3A29425-8D16-218E-E6AF-5386D58325C2}"/>
              </a:ext>
            </a:extLst>
          </p:cNvPr>
          <p:cNvCxnSpPr>
            <a:cxnSpLocks/>
          </p:cNvCxnSpPr>
          <p:nvPr/>
        </p:nvCxnSpPr>
        <p:spPr>
          <a:xfrm flipH="1">
            <a:off x="5852484" y="3926840"/>
            <a:ext cx="249117" cy="172131"/>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21175C2-C82C-2E6C-5DEE-8876D89F66CB}"/>
              </a:ext>
            </a:extLst>
          </p:cNvPr>
          <p:cNvCxnSpPr>
            <a:cxnSpLocks/>
          </p:cNvCxnSpPr>
          <p:nvPr/>
        </p:nvCxnSpPr>
        <p:spPr>
          <a:xfrm flipV="1">
            <a:off x="4201901" y="5633144"/>
            <a:ext cx="219711" cy="2739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09DA56-30AF-93A7-1383-3FD933EC8315}"/>
              </a:ext>
            </a:extLst>
          </p:cNvPr>
          <p:cNvCxnSpPr>
            <a:cxnSpLocks/>
          </p:cNvCxnSpPr>
          <p:nvPr/>
        </p:nvCxnSpPr>
        <p:spPr>
          <a:xfrm flipH="1">
            <a:off x="4604316" y="2764056"/>
            <a:ext cx="249117" cy="172131"/>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5CDDBF0-48BB-9C49-105D-3EE5814D3DB1}"/>
              </a:ext>
            </a:extLst>
          </p:cNvPr>
          <p:cNvCxnSpPr>
            <a:cxnSpLocks/>
            <a:stCxn id="26" idx="5"/>
          </p:cNvCxnSpPr>
          <p:nvPr/>
        </p:nvCxnSpPr>
        <p:spPr>
          <a:xfrm>
            <a:off x="2535080" y="2203508"/>
            <a:ext cx="270999" cy="22765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519F345-D49E-8DF3-4174-59A5B3DA3F32}"/>
              </a:ext>
            </a:extLst>
          </p:cNvPr>
          <p:cNvCxnSpPr>
            <a:cxnSpLocks/>
          </p:cNvCxnSpPr>
          <p:nvPr/>
        </p:nvCxnSpPr>
        <p:spPr>
          <a:xfrm flipV="1">
            <a:off x="2915934" y="4268742"/>
            <a:ext cx="219711" cy="2739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05A3A91-7D60-6D97-FA4D-20E1A5814D3D}"/>
              </a:ext>
            </a:extLst>
          </p:cNvPr>
          <p:cNvCxnSpPr>
            <a:cxnSpLocks/>
          </p:cNvCxnSpPr>
          <p:nvPr/>
        </p:nvCxnSpPr>
        <p:spPr>
          <a:xfrm flipV="1">
            <a:off x="2806079" y="3462512"/>
            <a:ext cx="219711" cy="2739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4B34D150-6279-442A-B6FD-3349AF9B0060}"/>
              </a:ext>
            </a:extLst>
          </p:cNvPr>
          <p:cNvSpPr/>
          <p:nvPr/>
        </p:nvSpPr>
        <p:spPr>
          <a:xfrm>
            <a:off x="4853434" y="2637420"/>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B</a:t>
            </a:r>
          </a:p>
        </p:txBody>
      </p:sp>
      <p:sp>
        <p:nvSpPr>
          <p:cNvPr id="34" name="Oval 33">
            <a:extLst>
              <a:ext uri="{FF2B5EF4-FFF2-40B4-BE49-F238E27FC236}">
                <a16:creationId xmlns:a16="http://schemas.microsoft.com/office/drawing/2014/main" id="{438E6A3F-A360-9731-0EDF-5EAC166899D3}"/>
              </a:ext>
            </a:extLst>
          </p:cNvPr>
          <p:cNvSpPr/>
          <p:nvPr/>
        </p:nvSpPr>
        <p:spPr>
          <a:xfrm>
            <a:off x="2673824" y="3708296"/>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F</a:t>
            </a:r>
          </a:p>
        </p:txBody>
      </p:sp>
      <p:sp>
        <p:nvSpPr>
          <p:cNvPr id="35" name="Oval 34">
            <a:extLst>
              <a:ext uri="{FF2B5EF4-FFF2-40B4-BE49-F238E27FC236}">
                <a16:creationId xmlns:a16="http://schemas.microsoft.com/office/drawing/2014/main" id="{4F5531C8-7716-0FFC-AD5A-0C72EAF19C33}"/>
              </a:ext>
            </a:extLst>
          </p:cNvPr>
          <p:cNvSpPr/>
          <p:nvPr/>
        </p:nvSpPr>
        <p:spPr>
          <a:xfrm>
            <a:off x="6056933" y="3811035"/>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a:t>
            </a:r>
          </a:p>
        </p:txBody>
      </p:sp>
      <p:sp>
        <p:nvSpPr>
          <p:cNvPr id="36" name="Oval 35">
            <a:extLst>
              <a:ext uri="{FF2B5EF4-FFF2-40B4-BE49-F238E27FC236}">
                <a16:creationId xmlns:a16="http://schemas.microsoft.com/office/drawing/2014/main" id="{42C117E4-4906-7ACE-16D4-077AB9261BD1}"/>
              </a:ext>
            </a:extLst>
          </p:cNvPr>
          <p:cNvSpPr/>
          <p:nvPr/>
        </p:nvSpPr>
        <p:spPr>
          <a:xfrm>
            <a:off x="4062404" y="5884383"/>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a:t>
            </a:r>
          </a:p>
        </p:txBody>
      </p:sp>
      <p:sp>
        <p:nvSpPr>
          <p:cNvPr id="37" name="Oval 36">
            <a:extLst>
              <a:ext uri="{FF2B5EF4-FFF2-40B4-BE49-F238E27FC236}">
                <a16:creationId xmlns:a16="http://schemas.microsoft.com/office/drawing/2014/main" id="{9F916F36-296A-FCD3-DC6F-4461215956A4}"/>
              </a:ext>
            </a:extLst>
          </p:cNvPr>
          <p:cNvSpPr/>
          <p:nvPr/>
        </p:nvSpPr>
        <p:spPr>
          <a:xfrm>
            <a:off x="2763872" y="4512500"/>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E</a:t>
            </a:r>
          </a:p>
        </p:txBody>
      </p:sp>
      <p:graphicFrame>
        <p:nvGraphicFramePr>
          <p:cNvPr id="38" name="Table 37">
            <a:extLst>
              <a:ext uri="{FF2B5EF4-FFF2-40B4-BE49-F238E27FC236}">
                <a16:creationId xmlns:a16="http://schemas.microsoft.com/office/drawing/2014/main" id="{38DC5432-5290-2E86-B511-5E169CF0029C}"/>
              </a:ext>
            </a:extLst>
          </p:cNvPr>
          <p:cNvGraphicFramePr>
            <a:graphicFrameLocks noGrp="1"/>
          </p:cNvGraphicFramePr>
          <p:nvPr/>
        </p:nvGraphicFramePr>
        <p:xfrm>
          <a:off x="-6828" y="7871644"/>
          <a:ext cx="9123531" cy="1708622"/>
        </p:xfrm>
        <a:graphic>
          <a:graphicData uri="http://schemas.openxmlformats.org/drawingml/2006/table">
            <a:tbl>
              <a:tblPr firstRow="1" bandRow="1">
                <a:tableStyleId>{073A0DAA-6AF3-43AB-8588-CEC1D06C72B9}</a:tableStyleId>
              </a:tblPr>
              <a:tblGrid>
                <a:gridCol w="351035">
                  <a:extLst>
                    <a:ext uri="{9D8B030D-6E8A-4147-A177-3AD203B41FA5}">
                      <a16:colId xmlns:a16="http://schemas.microsoft.com/office/drawing/2014/main" val="2417001192"/>
                    </a:ext>
                  </a:extLst>
                </a:gridCol>
                <a:gridCol w="1953573">
                  <a:extLst>
                    <a:ext uri="{9D8B030D-6E8A-4147-A177-3AD203B41FA5}">
                      <a16:colId xmlns:a16="http://schemas.microsoft.com/office/drawing/2014/main" val="2195565626"/>
                    </a:ext>
                  </a:extLst>
                </a:gridCol>
                <a:gridCol w="364274">
                  <a:extLst>
                    <a:ext uri="{9D8B030D-6E8A-4147-A177-3AD203B41FA5}">
                      <a16:colId xmlns:a16="http://schemas.microsoft.com/office/drawing/2014/main" val="1411399340"/>
                    </a:ext>
                  </a:extLst>
                </a:gridCol>
                <a:gridCol w="2115978">
                  <a:extLst>
                    <a:ext uri="{9D8B030D-6E8A-4147-A177-3AD203B41FA5}">
                      <a16:colId xmlns:a16="http://schemas.microsoft.com/office/drawing/2014/main" val="3597655583"/>
                    </a:ext>
                  </a:extLst>
                </a:gridCol>
                <a:gridCol w="475593">
                  <a:extLst>
                    <a:ext uri="{9D8B030D-6E8A-4147-A177-3AD203B41FA5}">
                      <a16:colId xmlns:a16="http://schemas.microsoft.com/office/drawing/2014/main" val="3454013530"/>
                    </a:ext>
                  </a:extLst>
                </a:gridCol>
                <a:gridCol w="3863078">
                  <a:extLst>
                    <a:ext uri="{9D8B030D-6E8A-4147-A177-3AD203B41FA5}">
                      <a16:colId xmlns:a16="http://schemas.microsoft.com/office/drawing/2014/main" val="3020742112"/>
                    </a:ext>
                  </a:extLst>
                </a:gridCol>
              </a:tblGrid>
              <a:tr h="416385">
                <a:tc gridSpan="6">
                  <a:txBody>
                    <a:bodyPr/>
                    <a:lstStyle/>
                    <a:p>
                      <a:pPr algn="ctr"/>
                      <a:r>
                        <a:rPr lang="en-US" sz="1500" dirty="0">
                          <a:latin typeface="Calibri" panose="020F0502020204030204" pitchFamily="34" charset="0"/>
                          <a:ea typeface="Calibri" panose="020F0502020204030204" pitchFamily="34" charset="0"/>
                          <a:cs typeface="Calibri" panose="020F0502020204030204" pitchFamily="34" charset="0"/>
                        </a:rPr>
                        <a:t>VEHICLE CHARACTERISTICS</a:t>
                      </a:r>
                    </a:p>
                  </a:txBody>
                  <a:tcPr marL="137160" marR="137160" marT="68580" marB="68580"/>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sz="1000" dirty="0">
                        <a:latin typeface="Calibri" panose="020F0502020204030204" pitchFamily="34" charset="0"/>
                        <a:ea typeface="Calibri" panose="020F0502020204030204" pitchFamily="34" charset="0"/>
                        <a:cs typeface="Calibri" panose="020F0502020204030204" pitchFamily="34" charset="0"/>
                      </a:endParaRPr>
                    </a:p>
                  </a:txBody>
                  <a:tcPr/>
                </a:tc>
                <a:tc hMerge="1">
                  <a:txBody>
                    <a:bodyPr/>
                    <a:lstStyle/>
                    <a:p>
                      <a:pPr algn="ctr"/>
                      <a:endParaRPr lang="en-US" sz="1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57943763"/>
                  </a:ext>
                </a:extLst>
              </a:tr>
              <a:tr h="453683">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A</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BLUE BONGO</a:t>
                      </a:r>
                    </a:p>
                  </a:txBody>
                  <a:tcPr marL="137160" marR="137160" marT="68580" marB="68580" anchor="ct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D</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BLACK TIRES W/ BLACK RIMS</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G</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SUNROOF</a:t>
                      </a:r>
                    </a:p>
                  </a:txBody>
                  <a:tcPr marL="137160" marR="137160" marT="68580" marB="68580" anchor="ctr"/>
                </a:tc>
                <a:extLst>
                  <a:ext uri="{0D108BD9-81ED-4DB2-BD59-A6C34878D82A}">
                    <a16:rowId xmlns:a16="http://schemas.microsoft.com/office/drawing/2014/main" val="3728663021"/>
                  </a:ext>
                </a:extLst>
              </a:tr>
              <a:tr h="422169">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B</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HEADACHE RACK</a:t>
                      </a:r>
                    </a:p>
                  </a:txBody>
                  <a:tcPr marL="137160" marR="137160" marT="68580" marB="68580" anchor="ct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E</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SILVER SIDESTEP</a:t>
                      </a:r>
                    </a:p>
                  </a:txBody>
                  <a:tcPr marL="137160" marR="137160" marT="68580" marB="68580"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extLst>
                  <a:ext uri="{0D108BD9-81ED-4DB2-BD59-A6C34878D82A}">
                    <a16:rowId xmlns:a16="http://schemas.microsoft.com/office/drawing/2014/main" val="2884074688"/>
                  </a:ext>
                </a:extLst>
              </a:tr>
              <a:tr h="416385">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C</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WHITE BED</a:t>
                      </a:r>
                    </a:p>
                  </a:txBody>
                  <a:tcPr marL="137160" marR="137160" marT="68580" marB="68580" anchor="ct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F</a:t>
                      </a:r>
                    </a:p>
                  </a:txBody>
                  <a:tcPr marL="137160" marR="137160" marT="68580" marB="68580"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WHITE INTERIOR</a:t>
                      </a:r>
                    </a:p>
                  </a:txBody>
                  <a:tcPr marL="137160" marR="137160" marT="68580" marB="68580"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extLst>
                  <a:ext uri="{0D108BD9-81ED-4DB2-BD59-A6C34878D82A}">
                    <a16:rowId xmlns:a16="http://schemas.microsoft.com/office/drawing/2014/main" val="3777968957"/>
                  </a:ext>
                </a:extLst>
              </a:tr>
            </a:tbl>
          </a:graphicData>
        </a:graphic>
      </p:graphicFrame>
      <p:cxnSp>
        <p:nvCxnSpPr>
          <p:cNvPr id="39" name="Straight Arrow Connector 38">
            <a:extLst>
              <a:ext uri="{FF2B5EF4-FFF2-40B4-BE49-F238E27FC236}">
                <a16:creationId xmlns:a16="http://schemas.microsoft.com/office/drawing/2014/main" id="{7E06DB4E-D694-C66D-AEA5-73F285DB7A6B}"/>
              </a:ext>
            </a:extLst>
          </p:cNvPr>
          <p:cNvCxnSpPr>
            <a:cxnSpLocks/>
          </p:cNvCxnSpPr>
          <p:nvPr/>
        </p:nvCxnSpPr>
        <p:spPr>
          <a:xfrm flipV="1">
            <a:off x="2896126" y="2928067"/>
            <a:ext cx="415430" cy="9867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D3199995-34A6-0C61-D317-847454DDD0BD}"/>
              </a:ext>
            </a:extLst>
          </p:cNvPr>
          <p:cNvSpPr/>
          <p:nvPr/>
        </p:nvSpPr>
        <p:spPr>
          <a:xfrm>
            <a:off x="2716031" y="2947812"/>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G</a:t>
            </a:r>
          </a:p>
        </p:txBody>
      </p:sp>
      <p:sp>
        <p:nvSpPr>
          <p:cNvPr id="41" name="Oval 40">
            <a:extLst>
              <a:ext uri="{FF2B5EF4-FFF2-40B4-BE49-F238E27FC236}">
                <a16:creationId xmlns:a16="http://schemas.microsoft.com/office/drawing/2014/main" id="{6555BBED-F5B2-111C-BB1A-77430B6CD6EA}"/>
              </a:ext>
            </a:extLst>
          </p:cNvPr>
          <p:cNvSpPr/>
          <p:nvPr/>
        </p:nvSpPr>
        <p:spPr>
          <a:xfrm>
            <a:off x="27070" y="8395688"/>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a:t>
            </a:r>
          </a:p>
        </p:txBody>
      </p:sp>
      <p:sp>
        <p:nvSpPr>
          <p:cNvPr id="42" name="Oval 41">
            <a:extLst>
              <a:ext uri="{FF2B5EF4-FFF2-40B4-BE49-F238E27FC236}">
                <a16:creationId xmlns:a16="http://schemas.microsoft.com/office/drawing/2014/main" id="{9CDF4041-9849-E94E-2E79-81DB46DA7A42}"/>
              </a:ext>
            </a:extLst>
          </p:cNvPr>
          <p:cNvSpPr/>
          <p:nvPr/>
        </p:nvSpPr>
        <p:spPr>
          <a:xfrm>
            <a:off x="33890" y="8849723"/>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B</a:t>
            </a:r>
          </a:p>
        </p:txBody>
      </p:sp>
      <p:sp>
        <p:nvSpPr>
          <p:cNvPr id="43" name="Oval 42">
            <a:extLst>
              <a:ext uri="{FF2B5EF4-FFF2-40B4-BE49-F238E27FC236}">
                <a16:creationId xmlns:a16="http://schemas.microsoft.com/office/drawing/2014/main" id="{E1434F36-E979-781C-C501-8C0783D4A959}"/>
              </a:ext>
            </a:extLst>
          </p:cNvPr>
          <p:cNvSpPr/>
          <p:nvPr/>
        </p:nvSpPr>
        <p:spPr>
          <a:xfrm>
            <a:off x="27070" y="9245591"/>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a:t>
            </a:r>
          </a:p>
        </p:txBody>
      </p:sp>
      <p:sp>
        <p:nvSpPr>
          <p:cNvPr id="44" name="Oval 43">
            <a:extLst>
              <a:ext uri="{FF2B5EF4-FFF2-40B4-BE49-F238E27FC236}">
                <a16:creationId xmlns:a16="http://schemas.microsoft.com/office/drawing/2014/main" id="{CF0C8C09-6F45-4BD6-1499-ED29AFB10760}"/>
              </a:ext>
            </a:extLst>
          </p:cNvPr>
          <p:cNvSpPr/>
          <p:nvPr/>
        </p:nvSpPr>
        <p:spPr>
          <a:xfrm>
            <a:off x="2337421" y="8395688"/>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a:t>
            </a:r>
          </a:p>
        </p:txBody>
      </p:sp>
      <p:sp>
        <p:nvSpPr>
          <p:cNvPr id="45" name="Oval 44">
            <a:extLst>
              <a:ext uri="{FF2B5EF4-FFF2-40B4-BE49-F238E27FC236}">
                <a16:creationId xmlns:a16="http://schemas.microsoft.com/office/drawing/2014/main" id="{D50A593A-14C5-7938-0D82-797CA5906313}"/>
              </a:ext>
            </a:extLst>
          </p:cNvPr>
          <p:cNvSpPr/>
          <p:nvPr/>
        </p:nvSpPr>
        <p:spPr>
          <a:xfrm>
            <a:off x="2337421" y="8849723"/>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E</a:t>
            </a:r>
          </a:p>
        </p:txBody>
      </p:sp>
      <p:sp>
        <p:nvSpPr>
          <p:cNvPr id="46" name="Oval 45">
            <a:extLst>
              <a:ext uri="{FF2B5EF4-FFF2-40B4-BE49-F238E27FC236}">
                <a16:creationId xmlns:a16="http://schemas.microsoft.com/office/drawing/2014/main" id="{D477AC4C-B5FC-7106-A944-7C81C4FD0CA8}"/>
              </a:ext>
            </a:extLst>
          </p:cNvPr>
          <p:cNvSpPr/>
          <p:nvPr/>
        </p:nvSpPr>
        <p:spPr>
          <a:xfrm>
            <a:off x="2337421" y="9245591"/>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F</a:t>
            </a:r>
          </a:p>
        </p:txBody>
      </p:sp>
      <p:sp>
        <p:nvSpPr>
          <p:cNvPr id="47" name="Oval 46">
            <a:extLst>
              <a:ext uri="{FF2B5EF4-FFF2-40B4-BE49-F238E27FC236}">
                <a16:creationId xmlns:a16="http://schemas.microsoft.com/office/drawing/2014/main" id="{0DEB1A67-42FF-25F3-D674-0FF9E8FC9FC8}"/>
              </a:ext>
            </a:extLst>
          </p:cNvPr>
          <p:cNvSpPr/>
          <p:nvPr/>
        </p:nvSpPr>
        <p:spPr>
          <a:xfrm>
            <a:off x="4901020" y="8395688"/>
            <a:ext cx="280016" cy="229698"/>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G</a:t>
            </a:r>
          </a:p>
        </p:txBody>
      </p:sp>
      <p:sp>
        <p:nvSpPr>
          <p:cNvPr id="91" name="Footer Placeholder 2">
            <a:extLst>
              <a:ext uri="{FF2B5EF4-FFF2-40B4-BE49-F238E27FC236}">
                <a16:creationId xmlns:a16="http://schemas.microsoft.com/office/drawing/2014/main" id="{24D51495-529F-3706-6987-040DB81F2F95}"/>
              </a:ext>
            </a:extLst>
          </p:cNvPr>
          <p:cNvSpPr>
            <a:spLocks noGrp="1"/>
          </p:cNvSpPr>
          <p:nvPr>
            <p:ph type="ftr" sz="quarter" idx="11"/>
          </p:nvPr>
        </p:nvSpPr>
        <p:spPr>
          <a:xfrm>
            <a:off x="7696200" y="9910009"/>
            <a:ext cx="2895600" cy="365125"/>
          </a:xfrm>
        </p:spPr>
        <p:txBody>
          <a:bodyPr/>
          <a:lstStyle/>
          <a:p>
            <a:r>
              <a:rPr lang="en-US" dirty="0"/>
              <a:t>UNCLASSIFIED</a:t>
            </a:r>
          </a:p>
        </p:txBody>
      </p:sp>
      <p:sp>
        <p:nvSpPr>
          <p:cNvPr id="92" name="Oval 91">
            <a:extLst>
              <a:ext uri="{FF2B5EF4-FFF2-40B4-BE49-F238E27FC236}">
                <a16:creationId xmlns:a16="http://schemas.microsoft.com/office/drawing/2014/main" id="{EB96BCDE-1345-CD85-3112-E60C298CDE03}"/>
              </a:ext>
            </a:extLst>
          </p:cNvPr>
          <p:cNvSpPr/>
          <p:nvPr/>
        </p:nvSpPr>
        <p:spPr>
          <a:xfrm>
            <a:off x="15160522" y="2089961"/>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a:t>
            </a:r>
          </a:p>
        </p:txBody>
      </p:sp>
      <p:sp>
        <p:nvSpPr>
          <p:cNvPr id="93" name="Oval 92">
            <a:extLst>
              <a:ext uri="{FF2B5EF4-FFF2-40B4-BE49-F238E27FC236}">
                <a16:creationId xmlns:a16="http://schemas.microsoft.com/office/drawing/2014/main" id="{8CA49C55-2187-7ED3-DA02-45CBDB3503A8}"/>
              </a:ext>
            </a:extLst>
          </p:cNvPr>
          <p:cNvSpPr/>
          <p:nvPr/>
        </p:nvSpPr>
        <p:spPr>
          <a:xfrm>
            <a:off x="13232766" y="1623313"/>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B</a:t>
            </a:r>
          </a:p>
        </p:txBody>
      </p:sp>
      <p:sp>
        <p:nvSpPr>
          <p:cNvPr id="94" name="Oval 93">
            <a:extLst>
              <a:ext uri="{FF2B5EF4-FFF2-40B4-BE49-F238E27FC236}">
                <a16:creationId xmlns:a16="http://schemas.microsoft.com/office/drawing/2014/main" id="{024CB1B9-00C6-77C5-4359-96E9A8546EE9}"/>
              </a:ext>
            </a:extLst>
          </p:cNvPr>
          <p:cNvSpPr/>
          <p:nvPr/>
        </p:nvSpPr>
        <p:spPr>
          <a:xfrm>
            <a:off x="14495808" y="2920380"/>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F</a:t>
            </a:r>
          </a:p>
        </p:txBody>
      </p:sp>
      <p:sp>
        <p:nvSpPr>
          <p:cNvPr id="95" name="Oval 94">
            <a:extLst>
              <a:ext uri="{FF2B5EF4-FFF2-40B4-BE49-F238E27FC236}">
                <a16:creationId xmlns:a16="http://schemas.microsoft.com/office/drawing/2014/main" id="{AF5364BD-BCCF-544D-B933-913269C03CCB}"/>
              </a:ext>
            </a:extLst>
          </p:cNvPr>
          <p:cNvSpPr/>
          <p:nvPr/>
        </p:nvSpPr>
        <p:spPr>
          <a:xfrm>
            <a:off x="12012032" y="1726387"/>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a:t>
            </a:r>
          </a:p>
        </p:txBody>
      </p:sp>
      <p:sp>
        <p:nvSpPr>
          <p:cNvPr id="96" name="Oval 95">
            <a:extLst>
              <a:ext uri="{FF2B5EF4-FFF2-40B4-BE49-F238E27FC236}">
                <a16:creationId xmlns:a16="http://schemas.microsoft.com/office/drawing/2014/main" id="{ECB37C85-62C3-67F9-4FB6-DF072058AAAB}"/>
              </a:ext>
            </a:extLst>
          </p:cNvPr>
          <p:cNvSpPr/>
          <p:nvPr/>
        </p:nvSpPr>
        <p:spPr>
          <a:xfrm>
            <a:off x="13153260" y="3163976"/>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a:t>
            </a:r>
          </a:p>
        </p:txBody>
      </p:sp>
      <p:sp>
        <p:nvSpPr>
          <p:cNvPr id="97" name="Oval 96">
            <a:extLst>
              <a:ext uri="{FF2B5EF4-FFF2-40B4-BE49-F238E27FC236}">
                <a16:creationId xmlns:a16="http://schemas.microsoft.com/office/drawing/2014/main" id="{EBD40C3F-CE6B-5FC1-AFC4-900972427656}"/>
              </a:ext>
            </a:extLst>
          </p:cNvPr>
          <p:cNvSpPr/>
          <p:nvPr/>
        </p:nvSpPr>
        <p:spPr>
          <a:xfrm>
            <a:off x="14193006" y="1490451"/>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G</a:t>
            </a:r>
          </a:p>
        </p:txBody>
      </p:sp>
      <p:cxnSp>
        <p:nvCxnSpPr>
          <p:cNvPr id="98" name="Straight Arrow Connector 97">
            <a:extLst>
              <a:ext uri="{FF2B5EF4-FFF2-40B4-BE49-F238E27FC236}">
                <a16:creationId xmlns:a16="http://schemas.microsoft.com/office/drawing/2014/main" id="{66F0FC2A-EC03-61A4-3E4D-1BB1DD515133}"/>
              </a:ext>
            </a:extLst>
          </p:cNvPr>
          <p:cNvCxnSpPr>
            <a:cxnSpLocks/>
            <a:stCxn id="95" idx="4"/>
          </p:cNvCxnSpPr>
          <p:nvPr/>
        </p:nvCxnSpPr>
        <p:spPr>
          <a:xfrm flipH="1">
            <a:off x="12081137" y="1908571"/>
            <a:ext cx="20943" cy="34039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07AD45DD-71C2-D1EB-AD83-B5C7D4B74E04}"/>
              </a:ext>
            </a:extLst>
          </p:cNvPr>
          <p:cNvCxnSpPr>
            <a:cxnSpLocks/>
            <a:stCxn id="93" idx="5"/>
          </p:cNvCxnSpPr>
          <p:nvPr/>
        </p:nvCxnSpPr>
        <p:spPr>
          <a:xfrm>
            <a:off x="13386487" y="1778817"/>
            <a:ext cx="198334" cy="20851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8DB9B7C-40E2-4D5F-9236-1438F3D6CF44}"/>
              </a:ext>
            </a:extLst>
          </p:cNvPr>
          <p:cNvCxnSpPr>
            <a:cxnSpLocks/>
            <a:stCxn id="97" idx="4"/>
          </p:cNvCxnSpPr>
          <p:nvPr/>
        </p:nvCxnSpPr>
        <p:spPr>
          <a:xfrm flipH="1">
            <a:off x="14193006" y="1672635"/>
            <a:ext cx="90048" cy="29994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A53D780-79EA-6D0A-C2BF-AAD31B176ECC}"/>
              </a:ext>
            </a:extLst>
          </p:cNvPr>
          <p:cNvCxnSpPr>
            <a:cxnSpLocks/>
            <a:stCxn id="92" idx="2"/>
          </p:cNvCxnSpPr>
          <p:nvPr/>
        </p:nvCxnSpPr>
        <p:spPr>
          <a:xfrm flipH="1">
            <a:off x="14864519" y="2181053"/>
            <a:ext cx="296003" cy="8606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5CE2FAAE-43F5-98F1-EA44-411E999FB1FE}"/>
              </a:ext>
            </a:extLst>
          </p:cNvPr>
          <p:cNvCxnSpPr>
            <a:cxnSpLocks/>
            <a:stCxn id="94" idx="0"/>
          </p:cNvCxnSpPr>
          <p:nvPr/>
        </p:nvCxnSpPr>
        <p:spPr>
          <a:xfrm flipH="1" flipV="1">
            <a:off x="14373101" y="2479373"/>
            <a:ext cx="212755" cy="44100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C4B01FC-2124-14C1-96B7-D1C88FB68C71}"/>
              </a:ext>
            </a:extLst>
          </p:cNvPr>
          <p:cNvCxnSpPr>
            <a:cxnSpLocks/>
            <a:stCxn id="96" idx="2"/>
          </p:cNvCxnSpPr>
          <p:nvPr/>
        </p:nvCxnSpPr>
        <p:spPr>
          <a:xfrm flipH="1" flipV="1">
            <a:off x="12947904" y="3102564"/>
            <a:ext cx="205356" cy="1525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81D78C5-C210-C9BF-36D8-2C4ABCADE6D7}"/>
              </a:ext>
            </a:extLst>
          </p:cNvPr>
          <p:cNvCxnSpPr>
            <a:cxnSpLocks/>
          </p:cNvCxnSpPr>
          <p:nvPr/>
        </p:nvCxnSpPr>
        <p:spPr>
          <a:xfrm flipV="1">
            <a:off x="13834939" y="2829048"/>
            <a:ext cx="219711" cy="2739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 name="Oval 119">
            <a:extLst>
              <a:ext uri="{FF2B5EF4-FFF2-40B4-BE49-F238E27FC236}">
                <a16:creationId xmlns:a16="http://schemas.microsoft.com/office/drawing/2014/main" id="{C73AE127-7E14-67ED-E42F-9FA56FA06A3F}"/>
              </a:ext>
            </a:extLst>
          </p:cNvPr>
          <p:cNvSpPr/>
          <p:nvPr/>
        </p:nvSpPr>
        <p:spPr>
          <a:xfrm>
            <a:off x="13682877" y="3072806"/>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E</a:t>
            </a:r>
          </a:p>
        </p:txBody>
      </p:sp>
      <p:sp>
        <p:nvSpPr>
          <p:cNvPr id="123" name="Oval 122">
            <a:extLst>
              <a:ext uri="{FF2B5EF4-FFF2-40B4-BE49-F238E27FC236}">
                <a16:creationId xmlns:a16="http://schemas.microsoft.com/office/drawing/2014/main" id="{B2864DDF-6F81-E545-0B1D-0CBCA44E8CCA}"/>
              </a:ext>
            </a:extLst>
          </p:cNvPr>
          <p:cNvSpPr/>
          <p:nvPr/>
        </p:nvSpPr>
        <p:spPr>
          <a:xfrm>
            <a:off x="13153260" y="5526612"/>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a:t>
            </a:r>
          </a:p>
        </p:txBody>
      </p:sp>
      <p:cxnSp>
        <p:nvCxnSpPr>
          <p:cNvPr id="124" name="Straight Arrow Connector 123">
            <a:extLst>
              <a:ext uri="{FF2B5EF4-FFF2-40B4-BE49-F238E27FC236}">
                <a16:creationId xmlns:a16="http://schemas.microsoft.com/office/drawing/2014/main" id="{10595C47-1F4A-0C01-721E-D01C4E642BC4}"/>
              </a:ext>
            </a:extLst>
          </p:cNvPr>
          <p:cNvCxnSpPr>
            <a:cxnSpLocks/>
            <a:stCxn id="123" idx="4"/>
          </p:cNvCxnSpPr>
          <p:nvPr/>
        </p:nvCxnSpPr>
        <p:spPr>
          <a:xfrm flipH="1">
            <a:off x="13206400" y="5708796"/>
            <a:ext cx="36908" cy="30309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A007A181-E905-8951-D02C-CCA8904FE3A9}"/>
              </a:ext>
            </a:extLst>
          </p:cNvPr>
          <p:cNvSpPr/>
          <p:nvPr/>
        </p:nvSpPr>
        <p:spPr>
          <a:xfrm>
            <a:off x="12540117" y="7771686"/>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a:t>
            </a:r>
          </a:p>
        </p:txBody>
      </p:sp>
      <p:cxnSp>
        <p:nvCxnSpPr>
          <p:cNvPr id="128" name="Straight Arrow Connector 127">
            <a:extLst>
              <a:ext uri="{FF2B5EF4-FFF2-40B4-BE49-F238E27FC236}">
                <a16:creationId xmlns:a16="http://schemas.microsoft.com/office/drawing/2014/main" id="{126FB210-1123-F24E-11A8-4931F309C318}"/>
              </a:ext>
            </a:extLst>
          </p:cNvPr>
          <p:cNvCxnSpPr>
            <a:cxnSpLocks/>
            <a:stCxn id="142" idx="2"/>
          </p:cNvCxnSpPr>
          <p:nvPr/>
        </p:nvCxnSpPr>
        <p:spPr>
          <a:xfrm flipH="1">
            <a:off x="13637112" y="6194073"/>
            <a:ext cx="519160" cy="12176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78BB1517-D6CA-C04A-CDB6-4C13CEE12CB1}"/>
              </a:ext>
            </a:extLst>
          </p:cNvPr>
          <p:cNvCxnSpPr>
            <a:cxnSpLocks/>
            <a:stCxn id="126" idx="7"/>
          </p:cNvCxnSpPr>
          <p:nvPr/>
        </p:nvCxnSpPr>
        <p:spPr>
          <a:xfrm flipV="1">
            <a:off x="12693838" y="7663904"/>
            <a:ext cx="143967" cy="134462"/>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4F30751E-07F8-056B-2E3D-3967F93E405D}"/>
              </a:ext>
            </a:extLst>
          </p:cNvPr>
          <p:cNvCxnSpPr>
            <a:cxnSpLocks/>
            <a:stCxn id="139" idx="2"/>
          </p:cNvCxnSpPr>
          <p:nvPr/>
        </p:nvCxnSpPr>
        <p:spPr>
          <a:xfrm flipH="1">
            <a:off x="14083782" y="6531429"/>
            <a:ext cx="302169" cy="8920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D7D2E1E2-F6CA-A207-C427-4B48218747CF}"/>
              </a:ext>
            </a:extLst>
          </p:cNvPr>
          <p:cNvCxnSpPr>
            <a:cxnSpLocks/>
            <a:stCxn id="134" idx="2"/>
          </p:cNvCxnSpPr>
          <p:nvPr/>
        </p:nvCxnSpPr>
        <p:spPr>
          <a:xfrm flipH="1">
            <a:off x="14430496" y="7315011"/>
            <a:ext cx="278663"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6EEF7FAB-63DC-5F0E-2EF6-37460DAE59DE}"/>
              </a:ext>
            </a:extLst>
          </p:cNvPr>
          <p:cNvSpPr/>
          <p:nvPr/>
        </p:nvSpPr>
        <p:spPr>
          <a:xfrm>
            <a:off x="14709159" y="7223919"/>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a:t>
            </a:r>
          </a:p>
        </p:txBody>
      </p:sp>
      <p:sp>
        <p:nvSpPr>
          <p:cNvPr id="139" name="Oval 138">
            <a:extLst>
              <a:ext uri="{FF2B5EF4-FFF2-40B4-BE49-F238E27FC236}">
                <a16:creationId xmlns:a16="http://schemas.microsoft.com/office/drawing/2014/main" id="{A9AB761F-563F-709D-1D71-1FD9E7E7333C}"/>
              </a:ext>
            </a:extLst>
          </p:cNvPr>
          <p:cNvSpPr/>
          <p:nvPr/>
        </p:nvSpPr>
        <p:spPr>
          <a:xfrm>
            <a:off x="14385951" y="6440337"/>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B</a:t>
            </a:r>
          </a:p>
        </p:txBody>
      </p:sp>
      <p:sp>
        <p:nvSpPr>
          <p:cNvPr id="142" name="Oval 141">
            <a:extLst>
              <a:ext uri="{FF2B5EF4-FFF2-40B4-BE49-F238E27FC236}">
                <a16:creationId xmlns:a16="http://schemas.microsoft.com/office/drawing/2014/main" id="{D1C97FDD-EA77-2D7A-393B-6A33680CB5D4}"/>
              </a:ext>
            </a:extLst>
          </p:cNvPr>
          <p:cNvSpPr/>
          <p:nvPr/>
        </p:nvSpPr>
        <p:spPr>
          <a:xfrm>
            <a:off x="14156272" y="6102981"/>
            <a:ext cx="180095" cy="182184"/>
          </a:xfrm>
          <a:prstGeom prst="ellipse">
            <a:avLst/>
          </a:prstGeom>
          <a:solidFill>
            <a:schemeClr val="bg1"/>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G</a:t>
            </a:r>
          </a:p>
        </p:txBody>
      </p:sp>
      <p:sp>
        <p:nvSpPr>
          <p:cNvPr id="148" name="Rectangle 147">
            <a:extLst>
              <a:ext uri="{FF2B5EF4-FFF2-40B4-BE49-F238E27FC236}">
                <a16:creationId xmlns:a16="http://schemas.microsoft.com/office/drawing/2014/main" id="{81D67701-9D1A-6E8D-AC8B-A9356EFECD5C}"/>
              </a:ext>
            </a:extLst>
          </p:cNvPr>
          <p:cNvSpPr/>
          <p:nvPr/>
        </p:nvSpPr>
        <p:spPr>
          <a:xfrm>
            <a:off x="-4" y="4552"/>
            <a:ext cx="18274349" cy="89194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9" name="Picture 148" descr="A blue and black logo&#10;&#10;AI-generated content may be incorrect.">
            <a:extLst>
              <a:ext uri="{FF2B5EF4-FFF2-40B4-BE49-F238E27FC236}">
                <a16:creationId xmlns:a16="http://schemas.microsoft.com/office/drawing/2014/main" id="{7F3BA426-563D-8687-85E7-27EA82393B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9" y="7667"/>
            <a:ext cx="1989358" cy="888834"/>
          </a:xfrm>
          <a:prstGeom prst="rect">
            <a:avLst/>
          </a:prstGeom>
        </p:spPr>
      </p:pic>
      <p:sp>
        <p:nvSpPr>
          <p:cNvPr id="150" name="Rectangle 149">
            <a:extLst>
              <a:ext uri="{FF2B5EF4-FFF2-40B4-BE49-F238E27FC236}">
                <a16:creationId xmlns:a16="http://schemas.microsoft.com/office/drawing/2014/main" id="{E2790C81-1593-DC7B-6634-E9A935CACE48}"/>
              </a:ext>
            </a:extLst>
          </p:cNvPr>
          <p:cNvSpPr/>
          <p:nvPr/>
        </p:nvSpPr>
        <p:spPr>
          <a:xfrm>
            <a:off x="2096210" y="177244"/>
            <a:ext cx="2096932" cy="484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CALLSIGN: MISFIT01</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OPN DARK LAB | AFG</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DTG: 200701ZJUN25</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MGRS: 33T XE 14367 17683</a:t>
            </a:r>
          </a:p>
        </p:txBody>
      </p:sp>
      <p:sp>
        <p:nvSpPr>
          <p:cNvPr id="9" name="TextBox 8">
            <a:extLst>
              <a:ext uri="{FF2B5EF4-FFF2-40B4-BE49-F238E27FC236}">
                <a16:creationId xmlns:a16="http://schemas.microsoft.com/office/drawing/2014/main" id="{9BE005FC-0897-3EB2-5A5A-D40DAC0993D4}"/>
              </a:ext>
            </a:extLst>
          </p:cNvPr>
          <p:cNvSpPr txBox="1"/>
          <p:nvPr/>
        </p:nvSpPr>
        <p:spPr>
          <a:xfrm>
            <a:off x="8284546" y="457844"/>
            <a:ext cx="1718932" cy="369332"/>
          </a:xfrm>
          <a:prstGeom prst="rect">
            <a:avLst/>
          </a:prstGeom>
          <a:noFill/>
        </p:spPr>
        <p:txBody>
          <a:bodyPr wrap="none" lIns="137160" tIns="68580" rIns="137160" bIns="68580" rtlCol="0" anchor="t">
            <a:spAutoFit/>
          </a:bodyPr>
          <a:lstStyle/>
          <a:p>
            <a:pPr algn="ctr">
              <a:defRPr/>
            </a:pPr>
            <a:r>
              <a:rPr lang="en-US" sz="1500" b="1" dirty="0">
                <a:solidFill>
                  <a:schemeClr val="bg1"/>
                </a:solidFill>
                <a:latin typeface="Calibri"/>
                <a:ea typeface="Calibri"/>
                <a:cs typeface="Calibri"/>
              </a:rPr>
              <a:t>Vehicle of Interest</a:t>
            </a:r>
            <a:endParaRPr lang="en-US" sz="2700" dirty="0">
              <a:solidFill>
                <a:schemeClr val="bg1"/>
              </a:solidFill>
            </a:endParaRPr>
          </a:p>
        </p:txBody>
      </p:sp>
      <p:sp>
        <p:nvSpPr>
          <p:cNvPr id="151" name="Footer Placeholder 2">
            <a:extLst>
              <a:ext uri="{FF2B5EF4-FFF2-40B4-BE49-F238E27FC236}">
                <a16:creationId xmlns:a16="http://schemas.microsoft.com/office/drawing/2014/main" id="{C02A51D1-A4E7-FB55-11B5-730DFB647DA6}"/>
              </a:ext>
            </a:extLst>
          </p:cNvPr>
          <p:cNvSpPr txBox="1">
            <a:spLocks/>
          </p:cNvSpPr>
          <p:nvPr/>
        </p:nvSpPr>
        <p:spPr>
          <a:xfrm>
            <a:off x="7668903" y="2339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00B050"/>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endParaRPr lang="en-US" dirty="0"/>
          </a:p>
        </p:txBody>
      </p:sp>
    </p:spTree>
    <p:extLst>
      <p:ext uri="{BB962C8B-B14F-4D97-AF65-F5344CB8AC3E}">
        <p14:creationId xmlns:p14="http://schemas.microsoft.com/office/powerpoint/2010/main" val="304308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EC0FCB7-7C16-0248-13EB-94E7A3F55EFD}"/>
              </a:ext>
            </a:extLst>
          </p:cNvPr>
          <p:cNvPicPr>
            <a:picLocks noChangeAspect="1"/>
          </p:cNvPicPr>
          <p:nvPr/>
        </p:nvPicPr>
        <p:blipFill>
          <a:blip r:embed="rId2"/>
          <a:stretch>
            <a:fillRect/>
          </a:stretch>
        </p:blipFill>
        <p:spPr>
          <a:xfrm>
            <a:off x="9128121" y="5134569"/>
            <a:ext cx="9159879" cy="5108048"/>
          </a:xfrm>
          <a:prstGeom prst="rect">
            <a:avLst/>
          </a:prstGeom>
        </p:spPr>
      </p:pic>
      <p:pic>
        <p:nvPicPr>
          <p:cNvPr id="22" name="Picture 21">
            <a:extLst>
              <a:ext uri="{FF2B5EF4-FFF2-40B4-BE49-F238E27FC236}">
                <a16:creationId xmlns:a16="http://schemas.microsoft.com/office/drawing/2014/main" id="{FFADA204-3741-DB96-5DC4-BE650728CD50}"/>
              </a:ext>
            </a:extLst>
          </p:cNvPr>
          <p:cNvPicPr>
            <a:picLocks noChangeAspect="1"/>
          </p:cNvPicPr>
          <p:nvPr/>
        </p:nvPicPr>
        <p:blipFill>
          <a:blip r:embed="rId3"/>
          <a:stretch>
            <a:fillRect/>
          </a:stretch>
        </p:blipFill>
        <p:spPr>
          <a:xfrm>
            <a:off x="1" y="5163320"/>
            <a:ext cx="9108767" cy="5123680"/>
          </a:xfrm>
          <a:prstGeom prst="rect">
            <a:avLst/>
          </a:prstGeom>
        </p:spPr>
      </p:pic>
      <p:pic>
        <p:nvPicPr>
          <p:cNvPr id="20" name="Picture 19">
            <a:extLst>
              <a:ext uri="{FF2B5EF4-FFF2-40B4-BE49-F238E27FC236}">
                <a16:creationId xmlns:a16="http://schemas.microsoft.com/office/drawing/2014/main" id="{E3A71BED-B833-709D-408B-48C40118493C}"/>
              </a:ext>
            </a:extLst>
          </p:cNvPr>
          <p:cNvPicPr>
            <a:picLocks noChangeAspect="1"/>
          </p:cNvPicPr>
          <p:nvPr/>
        </p:nvPicPr>
        <p:blipFill>
          <a:blip r:embed="rId4"/>
          <a:stretch>
            <a:fillRect/>
          </a:stretch>
        </p:blipFill>
        <p:spPr>
          <a:xfrm>
            <a:off x="9179227" y="1"/>
            <a:ext cx="9108773" cy="5123684"/>
          </a:xfrm>
          <a:prstGeom prst="rect">
            <a:avLst/>
          </a:prstGeom>
        </p:spPr>
      </p:pic>
      <p:pic>
        <p:nvPicPr>
          <p:cNvPr id="12" name="Picture 11">
            <a:extLst>
              <a:ext uri="{FF2B5EF4-FFF2-40B4-BE49-F238E27FC236}">
                <a16:creationId xmlns:a16="http://schemas.microsoft.com/office/drawing/2014/main" id="{E7A560B3-73CD-6632-35DD-727B5A3D2482}"/>
              </a:ext>
            </a:extLst>
          </p:cNvPr>
          <p:cNvPicPr>
            <a:picLocks noChangeAspect="1"/>
          </p:cNvPicPr>
          <p:nvPr/>
        </p:nvPicPr>
        <p:blipFill>
          <a:blip r:embed="rId5"/>
          <a:stretch>
            <a:fillRect/>
          </a:stretch>
        </p:blipFill>
        <p:spPr>
          <a:xfrm>
            <a:off x="14175" y="0"/>
            <a:ext cx="9108771" cy="5131638"/>
          </a:xfrm>
          <a:prstGeom prst="rect">
            <a:avLst/>
          </a:prstGeom>
        </p:spPr>
      </p:pic>
      <p:sp>
        <p:nvSpPr>
          <p:cNvPr id="5" name="Rectangle 4">
            <a:extLst>
              <a:ext uri="{FF2B5EF4-FFF2-40B4-BE49-F238E27FC236}">
                <a16:creationId xmlns:a16="http://schemas.microsoft.com/office/drawing/2014/main" id="{9D240CA1-FC2A-E5AF-C62C-2556EAB87279}"/>
              </a:ext>
            </a:extLst>
          </p:cNvPr>
          <p:cNvSpPr>
            <a:spLocks noGrp="1" noRot="1" noMove="1" noResize="1" noEditPoints="1" noAdjustHandles="1" noChangeArrowheads="1" noChangeShapeType="1"/>
          </p:cNvSpPr>
          <p:nvPr/>
        </p:nvSpPr>
        <p:spPr>
          <a:xfrm>
            <a:off x="-6" y="6830"/>
            <a:ext cx="18281183" cy="8961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prstClr val="white"/>
              </a:solidFill>
              <a:latin typeface="Aptos" panose="02110004020202020204"/>
            </a:endParaRPr>
          </a:p>
        </p:txBody>
      </p:sp>
      <p:sp>
        <p:nvSpPr>
          <p:cNvPr id="8" name="TextBox 7">
            <a:extLst>
              <a:ext uri="{FF2B5EF4-FFF2-40B4-BE49-F238E27FC236}">
                <a16:creationId xmlns:a16="http://schemas.microsoft.com/office/drawing/2014/main" id="{F266687A-B7FF-0CE9-AB01-A732E23B9D7F}"/>
              </a:ext>
            </a:extLst>
          </p:cNvPr>
          <p:cNvSpPr txBox="1">
            <a:spLocks noGrp="1" noRot="1" noMove="1" noResize="1" noEditPoints="1" noAdjustHandles="1" noChangeArrowheads="1" noChangeShapeType="1"/>
          </p:cNvSpPr>
          <p:nvPr/>
        </p:nvSpPr>
        <p:spPr>
          <a:xfrm>
            <a:off x="7973720" y="337772"/>
            <a:ext cx="2340577" cy="369332"/>
          </a:xfrm>
          <a:prstGeom prst="rect">
            <a:avLst/>
          </a:prstGeom>
          <a:noFill/>
        </p:spPr>
        <p:txBody>
          <a:bodyPr wrap="none" lIns="137160" tIns="68580" rIns="137160" bIns="68580" rtlCol="0" anchor="t">
            <a:spAutoFit/>
          </a:bodyPr>
          <a:lstStyle/>
          <a:p>
            <a:pPr algn="ctr">
              <a:defRPr/>
            </a:pPr>
            <a:r>
              <a:rPr lang="en-US" sz="1500" b="1" dirty="0">
                <a:solidFill>
                  <a:schemeClr val="bg1"/>
                </a:solidFill>
                <a:latin typeface="Calibri"/>
                <a:ea typeface="Calibri"/>
                <a:cs typeface="Calibri"/>
              </a:rPr>
              <a:t>Compound Overview 360 </a:t>
            </a:r>
          </a:p>
        </p:txBody>
      </p:sp>
      <p:sp>
        <p:nvSpPr>
          <p:cNvPr id="13" name="TextBox 12">
            <a:extLst>
              <a:ext uri="{FF2B5EF4-FFF2-40B4-BE49-F238E27FC236}">
                <a16:creationId xmlns:a16="http://schemas.microsoft.com/office/drawing/2014/main" id="{763CDE58-3B02-CF85-91D9-E4B108BB192B}"/>
              </a:ext>
            </a:extLst>
          </p:cNvPr>
          <p:cNvSpPr txBox="1">
            <a:spLocks noGrp="1" noRot="1" noMove="1" noResize="1" noEditPoints="1" noAdjustHandles="1" noChangeArrowheads="1" noChangeShapeType="1"/>
          </p:cNvSpPr>
          <p:nvPr/>
        </p:nvSpPr>
        <p:spPr>
          <a:xfrm>
            <a:off x="8483604" y="-13642"/>
            <a:ext cx="1327607" cy="323165"/>
          </a:xfrm>
          <a:prstGeom prst="rect">
            <a:avLst/>
          </a:prstGeom>
          <a:noFill/>
        </p:spPr>
        <p:txBody>
          <a:bodyPr wrap="none" rtlCol="0">
            <a:spAutoFit/>
          </a:bodyPr>
          <a:lstStyle/>
          <a:p>
            <a:pPr algn="ctr" defTabSz="1371600">
              <a:defRPr/>
            </a:pPr>
            <a:r>
              <a:rPr lang="en-US" sz="1500" b="1">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p>
        </p:txBody>
      </p:sp>
      <p:grpSp>
        <p:nvGrpSpPr>
          <p:cNvPr id="2" name="Group 1">
            <a:extLst>
              <a:ext uri="{FF2B5EF4-FFF2-40B4-BE49-F238E27FC236}">
                <a16:creationId xmlns:a16="http://schemas.microsoft.com/office/drawing/2014/main" id="{AE8D2C83-FEEA-44FF-0208-C2F11D990A8B}"/>
              </a:ext>
            </a:extLst>
          </p:cNvPr>
          <p:cNvGrpSpPr/>
          <p:nvPr/>
        </p:nvGrpSpPr>
        <p:grpSpPr>
          <a:xfrm rot="13953096">
            <a:off x="8529827" y="1233970"/>
            <a:ext cx="233553" cy="716006"/>
            <a:chOff x="11277917" y="906962"/>
            <a:chExt cx="155702" cy="477337"/>
          </a:xfrm>
        </p:grpSpPr>
        <p:sp>
          <p:nvSpPr>
            <p:cNvPr id="3" name="Rectangle 2">
              <a:extLst>
                <a:ext uri="{FF2B5EF4-FFF2-40B4-BE49-F238E27FC236}">
                  <a16:creationId xmlns:a16="http://schemas.microsoft.com/office/drawing/2014/main" id="{25238DD0-3373-2FB5-CD1A-582A71699CA1}"/>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61D8FB91-2C52-C39D-11E9-48F19D074B68}"/>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6212270-6D50-87CB-BD6C-4E0CE2E880A5}"/>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9" name="Straight Connector 8">
              <a:extLst>
                <a:ext uri="{FF2B5EF4-FFF2-40B4-BE49-F238E27FC236}">
                  <a16:creationId xmlns:a16="http://schemas.microsoft.com/office/drawing/2014/main" id="{C619A346-AA88-EFFB-6706-7F2381DF2A79}"/>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9E55D60-5F49-71F9-3731-5840CEE6A0FC}"/>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219" name="Straight Connector 218">
            <a:extLst>
              <a:ext uri="{FF2B5EF4-FFF2-40B4-BE49-F238E27FC236}">
                <a16:creationId xmlns:a16="http://schemas.microsoft.com/office/drawing/2014/main" id="{DA7750AA-987C-FEC9-C7A6-53181EC58BEF}"/>
              </a:ext>
            </a:extLst>
          </p:cNvPr>
          <p:cNvCxnSpPr>
            <a:cxnSpLocks/>
          </p:cNvCxnSpPr>
          <p:nvPr/>
        </p:nvCxnSpPr>
        <p:spPr>
          <a:xfrm>
            <a:off x="9140586" y="903029"/>
            <a:ext cx="0" cy="901642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33A5A9F3-D662-F8E5-FFC7-2B5461A21356}"/>
              </a:ext>
            </a:extLst>
          </p:cNvPr>
          <p:cNvCxnSpPr>
            <a:cxnSpLocks/>
          </p:cNvCxnSpPr>
          <p:nvPr/>
        </p:nvCxnSpPr>
        <p:spPr>
          <a:xfrm flipH="1">
            <a:off x="-6" y="5143500"/>
            <a:ext cx="1828117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ADD05169-E31B-E822-CDD7-5C0BC1BE8013}"/>
              </a:ext>
            </a:extLst>
          </p:cNvPr>
          <p:cNvGrpSpPr/>
          <p:nvPr/>
        </p:nvGrpSpPr>
        <p:grpSpPr>
          <a:xfrm rot="384718">
            <a:off x="8493454" y="5436888"/>
            <a:ext cx="233553" cy="716006"/>
            <a:chOff x="11277917" y="906962"/>
            <a:chExt cx="155702" cy="477337"/>
          </a:xfrm>
        </p:grpSpPr>
        <p:sp>
          <p:nvSpPr>
            <p:cNvPr id="28" name="Rectangle 27">
              <a:extLst>
                <a:ext uri="{FF2B5EF4-FFF2-40B4-BE49-F238E27FC236}">
                  <a16:creationId xmlns:a16="http://schemas.microsoft.com/office/drawing/2014/main" id="{D156059C-E1E8-1B2A-A521-F3558EDC1E80}"/>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76970103-34F1-7E88-CDF3-EB522240971C}"/>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4B1E0BA-32FD-EA90-E328-B0495483257C}"/>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32" name="Straight Connector 31">
              <a:extLst>
                <a:ext uri="{FF2B5EF4-FFF2-40B4-BE49-F238E27FC236}">
                  <a16:creationId xmlns:a16="http://schemas.microsoft.com/office/drawing/2014/main" id="{5B5226A2-96A6-EA74-84B9-CFB3316F352F}"/>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8903307C-B667-3F35-DE0A-3D1546CB0E68}"/>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34" name="Group 33">
            <a:extLst>
              <a:ext uri="{FF2B5EF4-FFF2-40B4-BE49-F238E27FC236}">
                <a16:creationId xmlns:a16="http://schemas.microsoft.com/office/drawing/2014/main" id="{C94936A0-973F-3F10-484D-374E42A42B50}"/>
              </a:ext>
            </a:extLst>
          </p:cNvPr>
          <p:cNvGrpSpPr/>
          <p:nvPr/>
        </p:nvGrpSpPr>
        <p:grpSpPr>
          <a:xfrm rot="17292595">
            <a:off x="17669189" y="5436887"/>
            <a:ext cx="233553" cy="716006"/>
            <a:chOff x="11277917" y="906962"/>
            <a:chExt cx="155702" cy="477337"/>
          </a:xfrm>
        </p:grpSpPr>
        <p:sp>
          <p:nvSpPr>
            <p:cNvPr id="35" name="Rectangle 34">
              <a:extLst>
                <a:ext uri="{FF2B5EF4-FFF2-40B4-BE49-F238E27FC236}">
                  <a16:creationId xmlns:a16="http://schemas.microsoft.com/office/drawing/2014/main" id="{CDE7AF65-DAA2-EB3F-36D9-AE86F095A4D2}"/>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36" name="Straight Arrow Connector 35">
              <a:extLst>
                <a:ext uri="{FF2B5EF4-FFF2-40B4-BE49-F238E27FC236}">
                  <a16:creationId xmlns:a16="http://schemas.microsoft.com/office/drawing/2014/main" id="{4578A38E-5B38-19FC-7F94-B52CCB11EFE5}"/>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DDF137C3-0955-40AC-7911-453A6C3A4BBB}"/>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38" name="Straight Connector 37">
              <a:extLst>
                <a:ext uri="{FF2B5EF4-FFF2-40B4-BE49-F238E27FC236}">
                  <a16:creationId xmlns:a16="http://schemas.microsoft.com/office/drawing/2014/main" id="{B34137D2-3884-00E6-7249-C18948804157}"/>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3AC86377-5707-D861-6687-DE032A346F65}"/>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40" name="Group 39">
            <a:extLst>
              <a:ext uri="{FF2B5EF4-FFF2-40B4-BE49-F238E27FC236}">
                <a16:creationId xmlns:a16="http://schemas.microsoft.com/office/drawing/2014/main" id="{CCFDC775-C7FE-B996-118F-ACC618C9EA9D}"/>
              </a:ext>
            </a:extLst>
          </p:cNvPr>
          <p:cNvGrpSpPr/>
          <p:nvPr/>
        </p:nvGrpSpPr>
        <p:grpSpPr>
          <a:xfrm rot="9806844">
            <a:off x="17662248" y="1244234"/>
            <a:ext cx="233553" cy="716006"/>
            <a:chOff x="11277917" y="906962"/>
            <a:chExt cx="155702" cy="477337"/>
          </a:xfrm>
        </p:grpSpPr>
        <p:sp>
          <p:nvSpPr>
            <p:cNvPr id="41" name="Rectangle 40">
              <a:extLst>
                <a:ext uri="{FF2B5EF4-FFF2-40B4-BE49-F238E27FC236}">
                  <a16:creationId xmlns:a16="http://schemas.microsoft.com/office/drawing/2014/main" id="{3440853B-625A-3E2F-C333-27D2164DA695}"/>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FFC61621-5EA0-91C7-A0E7-F7B2A8FF3226}"/>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FFC429C-2726-333B-7B82-2AE720960870}"/>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dirty="0">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44" name="Straight Connector 43">
              <a:extLst>
                <a:ext uri="{FF2B5EF4-FFF2-40B4-BE49-F238E27FC236}">
                  <a16:creationId xmlns:a16="http://schemas.microsoft.com/office/drawing/2014/main" id="{CE007FD3-E29E-DC64-A5E5-7F3AA3930358}"/>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B2A65058-D296-007C-1A0A-F0A50F298057}"/>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pic>
        <p:nvPicPr>
          <p:cNvPr id="17" name="Picture 16" descr="A blue and black logo&#10;&#10;AI-generated content may be incorrect.">
            <a:extLst>
              <a:ext uri="{FF2B5EF4-FFF2-40B4-BE49-F238E27FC236}">
                <a16:creationId xmlns:a16="http://schemas.microsoft.com/office/drawing/2014/main" id="{D16D2D66-7662-7778-9E7F-3C9945245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9" y="7667"/>
            <a:ext cx="1989358" cy="888834"/>
          </a:xfrm>
          <a:prstGeom prst="rect">
            <a:avLst/>
          </a:prstGeom>
        </p:spPr>
      </p:pic>
      <p:sp>
        <p:nvSpPr>
          <p:cNvPr id="18" name="Rectangle 17">
            <a:extLst>
              <a:ext uri="{FF2B5EF4-FFF2-40B4-BE49-F238E27FC236}">
                <a16:creationId xmlns:a16="http://schemas.microsoft.com/office/drawing/2014/main" id="{6D72117C-1953-BBAB-5B01-5109DEE1E71E}"/>
              </a:ext>
            </a:extLst>
          </p:cNvPr>
          <p:cNvSpPr/>
          <p:nvPr/>
        </p:nvSpPr>
        <p:spPr>
          <a:xfrm>
            <a:off x="2096210" y="177244"/>
            <a:ext cx="2096932" cy="484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CALLSIGN: MISFIT01</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OPN DARK LAB | AFG</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DTG: 200701ZJUN25</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MGRS: 33T XE 14367 17683</a:t>
            </a:r>
          </a:p>
        </p:txBody>
      </p:sp>
      <p:sp>
        <p:nvSpPr>
          <p:cNvPr id="21" name="Rectangle 20">
            <a:extLst>
              <a:ext uri="{FF2B5EF4-FFF2-40B4-BE49-F238E27FC236}">
                <a16:creationId xmlns:a16="http://schemas.microsoft.com/office/drawing/2014/main" id="{576F0BE2-0C2E-95BA-7A68-85DE61DD9B26}"/>
              </a:ext>
            </a:extLst>
          </p:cNvPr>
          <p:cNvSpPr/>
          <p:nvPr/>
        </p:nvSpPr>
        <p:spPr>
          <a:xfrm>
            <a:off x="4193142" y="941942"/>
            <a:ext cx="1153886" cy="198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NORTH SIDE</a:t>
            </a:r>
          </a:p>
        </p:txBody>
      </p:sp>
      <p:sp>
        <p:nvSpPr>
          <p:cNvPr id="23" name="Rectangle 22">
            <a:extLst>
              <a:ext uri="{FF2B5EF4-FFF2-40B4-BE49-F238E27FC236}">
                <a16:creationId xmlns:a16="http://schemas.microsoft.com/office/drawing/2014/main" id="{4F7202A9-2860-343E-F158-D397A5419E56}"/>
              </a:ext>
            </a:extLst>
          </p:cNvPr>
          <p:cNvSpPr/>
          <p:nvPr/>
        </p:nvSpPr>
        <p:spPr>
          <a:xfrm>
            <a:off x="13301913" y="5201767"/>
            <a:ext cx="1153886" cy="198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WEST SIDE</a:t>
            </a:r>
          </a:p>
        </p:txBody>
      </p:sp>
      <p:sp>
        <p:nvSpPr>
          <p:cNvPr id="24" name="Rectangle 23">
            <a:extLst>
              <a:ext uri="{FF2B5EF4-FFF2-40B4-BE49-F238E27FC236}">
                <a16:creationId xmlns:a16="http://schemas.microsoft.com/office/drawing/2014/main" id="{C33C9D1E-9D5E-3205-14F7-F1DEDD818D42}"/>
              </a:ext>
            </a:extLst>
          </p:cNvPr>
          <p:cNvSpPr/>
          <p:nvPr/>
        </p:nvSpPr>
        <p:spPr>
          <a:xfrm>
            <a:off x="13301913" y="941942"/>
            <a:ext cx="1153886" cy="198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EAST SIDE</a:t>
            </a:r>
          </a:p>
        </p:txBody>
      </p:sp>
      <p:sp>
        <p:nvSpPr>
          <p:cNvPr id="25" name="Rectangle 24">
            <a:extLst>
              <a:ext uri="{FF2B5EF4-FFF2-40B4-BE49-F238E27FC236}">
                <a16:creationId xmlns:a16="http://schemas.microsoft.com/office/drawing/2014/main" id="{1AF9AADA-0AA4-D90A-47FF-2786F696165D}"/>
              </a:ext>
            </a:extLst>
          </p:cNvPr>
          <p:cNvSpPr/>
          <p:nvPr/>
        </p:nvSpPr>
        <p:spPr>
          <a:xfrm>
            <a:off x="4193142" y="5184194"/>
            <a:ext cx="1153886" cy="198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SOUTH SIDE</a:t>
            </a:r>
          </a:p>
        </p:txBody>
      </p:sp>
      <p:sp>
        <p:nvSpPr>
          <p:cNvPr id="46" name="TextBox 45">
            <a:extLst>
              <a:ext uri="{FF2B5EF4-FFF2-40B4-BE49-F238E27FC236}">
                <a16:creationId xmlns:a16="http://schemas.microsoft.com/office/drawing/2014/main" id="{E7577F83-4530-73DE-3812-FAD7FB2BD758}"/>
              </a:ext>
            </a:extLst>
          </p:cNvPr>
          <p:cNvSpPr txBox="1"/>
          <p:nvPr/>
        </p:nvSpPr>
        <p:spPr>
          <a:xfrm>
            <a:off x="-6" y="9963901"/>
            <a:ext cx="18288006" cy="323165"/>
          </a:xfrm>
          <a:prstGeom prst="rect">
            <a:avLst/>
          </a:prstGeom>
          <a:solidFill>
            <a:schemeClr val="tx1"/>
          </a:solidFill>
        </p:spPr>
        <p:txBody>
          <a:bodyPr wrap="square" rtlCol="0">
            <a:spAutoFit/>
          </a:bodyPr>
          <a:lstStyle/>
          <a:p>
            <a:pPr algn="ctr" defTabSz="1371600">
              <a:defRPr/>
            </a:pPr>
            <a:r>
              <a:rPr lang="en-US" sz="1500" b="1" dirty="0">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endParaRPr lang="en-US" sz="2700" dirty="0">
              <a:solidFill>
                <a:prstClr val="black"/>
              </a:solidFill>
              <a:latin typeface="Aptos" panose="02110004020202020204"/>
            </a:endParaRPr>
          </a:p>
        </p:txBody>
      </p:sp>
    </p:spTree>
    <p:extLst>
      <p:ext uri="{BB962C8B-B14F-4D97-AF65-F5344CB8AC3E}">
        <p14:creationId xmlns:p14="http://schemas.microsoft.com/office/powerpoint/2010/main" val="416460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5A58A-202A-0CA7-3E0D-14C407A0FB2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5D884C92-3C27-8E91-1B51-11EDBCEDF51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0" y="1"/>
            <a:ext cx="18288000" cy="10279332"/>
          </a:xfrm>
          <a:prstGeom prst="rect">
            <a:avLst/>
          </a:prstGeom>
          <a:ln>
            <a:solidFill>
              <a:schemeClr val="tx1">
                <a:lumMod val="85000"/>
                <a:lumOff val="15000"/>
              </a:schemeClr>
            </a:solidFill>
          </a:ln>
        </p:spPr>
      </p:pic>
      <p:sp>
        <p:nvSpPr>
          <p:cNvPr id="5" name="Rectangle 4">
            <a:extLst>
              <a:ext uri="{FF2B5EF4-FFF2-40B4-BE49-F238E27FC236}">
                <a16:creationId xmlns:a16="http://schemas.microsoft.com/office/drawing/2014/main" id="{182AB2E1-936C-5A5B-5F1D-AAFF96D74AAB}"/>
              </a:ext>
            </a:extLst>
          </p:cNvPr>
          <p:cNvSpPr>
            <a:spLocks noGrp="1" noRot="1" noMove="1" noResize="1" noEditPoints="1" noAdjustHandles="1" noChangeArrowheads="1" noChangeShapeType="1"/>
          </p:cNvSpPr>
          <p:nvPr/>
        </p:nvSpPr>
        <p:spPr>
          <a:xfrm>
            <a:off x="-6" y="6830"/>
            <a:ext cx="18281183" cy="8961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prstClr val="white"/>
              </a:solidFill>
              <a:latin typeface="Aptos" panose="02110004020202020204"/>
            </a:endParaRPr>
          </a:p>
        </p:txBody>
      </p:sp>
      <p:sp>
        <p:nvSpPr>
          <p:cNvPr id="8" name="TextBox 7">
            <a:extLst>
              <a:ext uri="{FF2B5EF4-FFF2-40B4-BE49-F238E27FC236}">
                <a16:creationId xmlns:a16="http://schemas.microsoft.com/office/drawing/2014/main" id="{3B1D57D4-5950-11DA-FEB8-0E29F4752316}"/>
              </a:ext>
            </a:extLst>
          </p:cNvPr>
          <p:cNvSpPr txBox="1">
            <a:spLocks noGrp="1" noRot="1" noMove="1" noResize="1" noEditPoints="1" noAdjustHandles="1" noChangeArrowheads="1" noChangeShapeType="1"/>
          </p:cNvSpPr>
          <p:nvPr/>
        </p:nvSpPr>
        <p:spPr>
          <a:xfrm>
            <a:off x="8119849" y="337772"/>
            <a:ext cx="2048317" cy="369332"/>
          </a:xfrm>
          <a:prstGeom prst="rect">
            <a:avLst/>
          </a:prstGeom>
          <a:noFill/>
        </p:spPr>
        <p:txBody>
          <a:bodyPr wrap="none" lIns="137160" tIns="68580" rIns="137160" bIns="68580" rtlCol="0" anchor="t">
            <a:spAutoFit/>
          </a:bodyPr>
          <a:lstStyle/>
          <a:p>
            <a:pPr algn="ctr">
              <a:defRPr/>
            </a:pPr>
            <a:r>
              <a:rPr lang="en-US" sz="1500" b="1" dirty="0">
                <a:solidFill>
                  <a:schemeClr val="bg1"/>
                </a:solidFill>
                <a:latin typeface="Calibri"/>
                <a:ea typeface="Calibri"/>
                <a:cs typeface="Calibri"/>
              </a:rPr>
              <a:t>Compound</a:t>
            </a:r>
            <a:r>
              <a:rPr lang="en-US" sz="1500" b="1" dirty="0">
                <a:solidFill>
                  <a:srgbClr val="FF0000"/>
                </a:solidFill>
                <a:latin typeface="Calibri"/>
                <a:ea typeface="Calibri"/>
                <a:cs typeface="Calibri"/>
              </a:rPr>
              <a:t> </a:t>
            </a:r>
            <a:r>
              <a:rPr lang="en-US" sz="1500" b="1" dirty="0">
                <a:solidFill>
                  <a:schemeClr val="bg1"/>
                </a:solidFill>
                <a:latin typeface="Calibri"/>
                <a:ea typeface="Calibri"/>
                <a:cs typeface="Calibri"/>
              </a:rPr>
              <a:t>North Side</a:t>
            </a:r>
            <a:endParaRPr lang="en-US" sz="2700" dirty="0">
              <a:solidFill>
                <a:schemeClr val="bg1"/>
              </a:solidFill>
            </a:endParaRPr>
          </a:p>
        </p:txBody>
      </p:sp>
      <p:sp>
        <p:nvSpPr>
          <p:cNvPr id="13" name="TextBox 12">
            <a:extLst>
              <a:ext uri="{FF2B5EF4-FFF2-40B4-BE49-F238E27FC236}">
                <a16:creationId xmlns:a16="http://schemas.microsoft.com/office/drawing/2014/main" id="{3886DA36-DB8C-BE14-1141-0845118FF74F}"/>
              </a:ext>
            </a:extLst>
          </p:cNvPr>
          <p:cNvSpPr txBox="1">
            <a:spLocks noGrp="1" noRot="1" noMove="1" noResize="1" noEditPoints="1" noAdjustHandles="1" noChangeArrowheads="1" noChangeShapeType="1"/>
          </p:cNvSpPr>
          <p:nvPr/>
        </p:nvSpPr>
        <p:spPr>
          <a:xfrm>
            <a:off x="8483604" y="-13642"/>
            <a:ext cx="1327607" cy="323165"/>
          </a:xfrm>
          <a:prstGeom prst="rect">
            <a:avLst/>
          </a:prstGeom>
          <a:noFill/>
        </p:spPr>
        <p:txBody>
          <a:bodyPr wrap="none" rtlCol="0">
            <a:spAutoFit/>
          </a:bodyPr>
          <a:lstStyle/>
          <a:p>
            <a:pPr algn="ctr" defTabSz="1371600">
              <a:defRPr/>
            </a:pPr>
            <a:r>
              <a:rPr lang="en-US" sz="1500" b="1" dirty="0">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p>
        </p:txBody>
      </p:sp>
      <p:grpSp>
        <p:nvGrpSpPr>
          <p:cNvPr id="2" name="Group 1">
            <a:extLst>
              <a:ext uri="{FF2B5EF4-FFF2-40B4-BE49-F238E27FC236}">
                <a16:creationId xmlns:a16="http://schemas.microsoft.com/office/drawing/2014/main" id="{15616D44-EAED-17C6-766B-2D61A9C6D222}"/>
              </a:ext>
            </a:extLst>
          </p:cNvPr>
          <p:cNvGrpSpPr/>
          <p:nvPr/>
        </p:nvGrpSpPr>
        <p:grpSpPr>
          <a:xfrm rot="14710064">
            <a:off x="17716193" y="96928"/>
            <a:ext cx="233553" cy="716006"/>
            <a:chOff x="11277917" y="906962"/>
            <a:chExt cx="155702" cy="477337"/>
          </a:xfrm>
        </p:grpSpPr>
        <p:sp>
          <p:nvSpPr>
            <p:cNvPr id="3" name="Rectangle 2">
              <a:extLst>
                <a:ext uri="{FF2B5EF4-FFF2-40B4-BE49-F238E27FC236}">
                  <a16:creationId xmlns:a16="http://schemas.microsoft.com/office/drawing/2014/main" id="{775217B2-A4EF-6243-2B7D-2A84B0A009F9}"/>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8EA7944F-D104-54B4-4230-5AE56BC1671F}"/>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5AB725-3019-5778-7622-A0C655969F7E}"/>
                </a:ext>
              </a:extLst>
            </p:cNvPr>
            <p:cNvSpPr txBox="1"/>
            <p:nvPr/>
          </p:nvSpPr>
          <p:spPr>
            <a:xfrm>
              <a:off x="11328741"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9" name="Straight Connector 8">
              <a:extLst>
                <a:ext uri="{FF2B5EF4-FFF2-40B4-BE49-F238E27FC236}">
                  <a16:creationId xmlns:a16="http://schemas.microsoft.com/office/drawing/2014/main" id="{BB6FE761-692C-C09D-3A09-9B9CE0B456F9}"/>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DC636CBF-3912-2996-D24B-96BC1FF5109B}"/>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0" name="TextBox 19">
            <a:extLst>
              <a:ext uri="{FF2B5EF4-FFF2-40B4-BE49-F238E27FC236}">
                <a16:creationId xmlns:a16="http://schemas.microsoft.com/office/drawing/2014/main" id="{4CC66FE4-E6BE-F447-9C99-C4484D5977CD}"/>
              </a:ext>
            </a:extLst>
          </p:cNvPr>
          <p:cNvSpPr txBox="1"/>
          <p:nvPr/>
        </p:nvSpPr>
        <p:spPr>
          <a:xfrm>
            <a:off x="29717" y="8786357"/>
            <a:ext cx="2307494" cy="1141466"/>
          </a:xfrm>
          <a:prstGeom prst="rect">
            <a:avLst/>
          </a:prstGeom>
          <a:solidFill>
            <a:schemeClr val="tx1"/>
          </a:solidFill>
          <a:ln w="12700">
            <a:noFill/>
          </a:ln>
        </p:spPr>
        <p:txBody>
          <a:bodyPr wrap="square" lIns="68580" tIns="68580" rIns="68580" bIns="68580" rtlCol="0" anchor="t">
            <a:spAutoFit/>
          </a:bodyPr>
          <a:lstStyle/>
          <a:p>
            <a:pPr algn="ctr" defTabSz="1371600">
              <a:lnSpc>
                <a:spcPct val="150000"/>
              </a:lnSpc>
              <a:defRPr/>
            </a:pPr>
            <a:r>
              <a:rPr lang="en-US" sz="1500" b="1" dirty="0">
                <a:solidFill>
                  <a:srgbClr val="E8E8E8"/>
                </a:solidFill>
                <a:latin typeface="Calibri"/>
                <a:ea typeface="Calibri"/>
                <a:cs typeface="Calibri"/>
              </a:rPr>
              <a:t>          Perimeter</a:t>
            </a:r>
            <a:endParaRPr lang="en-US" sz="1500" b="1" dirty="0">
              <a:solidFill>
                <a:srgbClr val="E8E8E8"/>
              </a:solidFill>
              <a:latin typeface="Calibri" panose="020F0502020204030204" pitchFamily="34" charset="0"/>
              <a:ea typeface="Calibri" panose="020F0502020204030204" pitchFamily="34" charset="0"/>
              <a:cs typeface="Calibri" panose="020F0502020204030204" pitchFamily="34" charset="0"/>
            </a:endParaRPr>
          </a:p>
          <a:p>
            <a:pPr algn="ctr">
              <a:lnSpc>
                <a:spcPct val="150000"/>
              </a:lnSpc>
              <a:defRPr/>
            </a:pPr>
            <a:r>
              <a:rPr lang="en-US" sz="1500" b="1" dirty="0">
                <a:solidFill>
                  <a:srgbClr val="E8E8E8"/>
                </a:solidFill>
                <a:latin typeface="Calibri"/>
                <a:ea typeface="Calibri"/>
                <a:cs typeface="Calibri"/>
              </a:rPr>
              <a:t>          Entrances</a:t>
            </a:r>
          </a:p>
          <a:p>
            <a:pPr algn="ctr">
              <a:lnSpc>
                <a:spcPct val="150000"/>
              </a:lnSpc>
              <a:defRPr/>
            </a:pPr>
            <a:r>
              <a:rPr lang="en-US" sz="1500" b="1" dirty="0">
                <a:solidFill>
                  <a:srgbClr val="E8E8E8"/>
                </a:solidFill>
                <a:latin typeface="Calibri"/>
                <a:ea typeface="Calibri"/>
                <a:cs typeface="Calibri"/>
              </a:rPr>
              <a:t>   Windows</a:t>
            </a:r>
          </a:p>
        </p:txBody>
      </p:sp>
      <p:cxnSp>
        <p:nvCxnSpPr>
          <p:cNvPr id="26" name="Straight Connector 25">
            <a:extLst>
              <a:ext uri="{FF2B5EF4-FFF2-40B4-BE49-F238E27FC236}">
                <a16:creationId xmlns:a16="http://schemas.microsoft.com/office/drawing/2014/main" id="{F6DE148D-8B83-7B27-6C9D-C901DECF6543}"/>
              </a:ext>
            </a:extLst>
          </p:cNvPr>
          <p:cNvCxnSpPr>
            <a:cxnSpLocks/>
          </p:cNvCxnSpPr>
          <p:nvPr/>
        </p:nvCxnSpPr>
        <p:spPr>
          <a:xfrm>
            <a:off x="169514" y="9053562"/>
            <a:ext cx="65996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
        <p:nvSpPr>
          <p:cNvPr id="28" name="Flowchart: Merge 27">
            <a:extLst>
              <a:ext uri="{FF2B5EF4-FFF2-40B4-BE49-F238E27FC236}">
                <a16:creationId xmlns:a16="http://schemas.microsoft.com/office/drawing/2014/main" id="{4C28037C-7B57-522C-BFAA-4B981F3BCC12}"/>
              </a:ext>
            </a:extLst>
          </p:cNvPr>
          <p:cNvSpPr/>
          <p:nvPr/>
        </p:nvSpPr>
        <p:spPr>
          <a:xfrm>
            <a:off x="436788" y="9590809"/>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a:solidFill>
                  <a:sysClr val="windowText" lastClr="000000"/>
                </a:solidFill>
              </a:ln>
            </a:endParaRPr>
          </a:p>
        </p:txBody>
      </p:sp>
      <p:sp>
        <p:nvSpPr>
          <p:cNvPr id="31" name="Arrow: Down 30">
            <a:extLst>
              <a:ext uri="{FF2B5EF4-FFF2-40B4-BE49-F238E27FC236}">
                <a16:creationId xmlns:a16="http://schemas.microsoft.com/office/drawing/2014/main" id="{6C9723C1-2E05-5C09-EB9B-8F8CAEC4A754}"/>
              </a:ext>
            </a:extLst>
          </p:cNvPr>
          <p:cNvSpPr/>
          <p:nvPr/>
        </p:nvSpPr>
        <p:spPr>
          <a:xfrm>
            <a:off x="439964" y="9204255"/>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Freeform: Shape 33">
            <a:extLst>
              <a:ext uri="{FF2B5EF4-FFF2-40B4-BE49-F238E27FC236}">
                <a16:creationId xmlns:a16="http://schemas.microsoft.com/office/drawing/2014/main" id="{A9FA5E71-FEC2-2F71-0545-18861B619436}"/>
              </a:ext>
            </a:extLst>
          </p:cNvPr>
          <p:cNvSpPr/>
          <p:nvPr/>
        </p:nvSpPr>
        <p:spPr>
          <a:xfrm>
            <a:off x="4699221" y="2898251"/>
            <a:ext cx="9970935" cy="6953415"/>
          </a:xfrm>
          <a:custGeom>
            <a:avLst/>
            <a:gdLst>
              <a:gd name="connsiteX0" fmla="*/ 2719346 w 6647290"/>
              <a:gd name="connsiteY0" fmla="*/ 1144988 h 4635610"/>
              <a:gd name="connsiteX1" fmla="*/ 747423 w 6647290"/>
              <a:gd name="connsiteY1" fmla="*/ 39756 h 4635610"/>
              <a:gd name="connsiteX2" fmla="*/ 747423 w 6647290"/>
              <a:gd name="connsiteY2" fmla="*/ 39756 h 4635610"/>
              <a:gd name="connsiteX3" fmla="*/ 683812 w 6647290"/>
              <a:gd name="connsiteY3" fmla="*/ 0 h 4635610"/>
              <a:gd name="connsiteX4" fmla="*/ 0 w 6647290"/>
              <a:gd name="connsiteY4" fmla="*/ 2242268 h 4635610"/>
              <a:gd name="connsiteX5" fmla="*/ 1804946 w 6647290"/>
              <a:gd name="connsiteY5" fmla="*/ 3108960 h 4635610"/>
              <a:gd name="connsiteX6" fmla="*/ 2576223 w 6647290"/>
              <a:gd name="connsiteY6" fmla="*/ 3490623 h 4635610"/>
              <a:gd name="connsiteX7" fmla="*/ 5454595 w 6647290"/>
              <a:gd name="connsiteY7" fmla="*/ 4635610 h 4635610"/>
              <a:gd name="connsiteX8" fmla="*/ 6647290 w 6647290"/>
              <a:gd name="connsiteY8" fmla="*/ 3013544 h 4635610"/>
              <a:gd name="connsiteX9" fmla="*/ 5550010 w 6647290"/>
              <a:gd name="connsiteY9" fmla="*/ 2480807 h 46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47290" h="4635610">
                <a:moveTo>
                  <a:pt x="2719346" y="1144988"/>
                </a:moveTo>
                <a:lnTo>
                  <a:pt x="747423" y="39756"/>
                </a:lnTo>
                <a:lnTo>
                  <a:pt x="747423" y="39756"/>
                </a:lnTo>
                <a:lnTo>
                  <a:pt x="683812" y="0"/>
                </a:lnTo>
                <a:lnTo>
                  <a:pt x="0" y="2242268"/>
                </a:lnTo>
                <a:lnTo>
                  <a:pt x="1804946" y="3108960"/>
                </a:lnTo>
                <a:lnTo>
                  <a:pt x="2576223" y="3490623"/>
                </a:lnTo>
                <a:lnTo>
                  <a:pt x="5454595" y="4635610"/>
                </a:lnTo>
                <a:lnTo>
                  <a:pt x="6647290" y="3013544"/>
                </a:lnTo>
                <a:lnTo>
                  <a:pt x="5550010" y="2480807"/>
                </a:ln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a:p>
        </p:txBody>
      </p:sp>
      <p:sp>
        <p:nvSpPr>
          <p:cNvPr id="35" name="Arrow: Down 34">
            <a:extLst>
              <a:ext uri="{FF2B5EF4-FFF2-40B4-BE49-F238E27FC236}">
                <a16:creationId xmlns:a16="http://schemas.microsoft.com/office/drawing/2014/main" id="{F60B8385-1D56-3E89-F3C1-B2AE0BFB98DD}"/>
              </a:ext>
            </a:extLst>
          </p:cNvPr>
          <p:cNvSpPr/>
          <p:nvPr/>
        </p:nvSpPr>
        <p:spPr>
          <a:xfrm rot="12494160">
            <a:off x="8713673" y="6459143"/>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a:solidFill>
                  <a:sysClr val="windowText" lastClr="000000"/>
                </a:solidFill>
              </a:ln>
            </a:endParaRPr>
          </a:p>
        </p:txBody>
      </p:sp>
      <p:sp>
        <p:nvSpPr>
          <p:cNvPr id="40" name="Flowchart: Merge 39">
            <a:extLst>
              <a:ext uri="{FF2B5EF4-FFF2-40B4-BE49-F238E27FC236}">
                <a16:creationId xmlns:a16="http://schemas.microsoft.com/office/drawing/2014/main" id="{998CC964-8334-F00E-65DE-9127391F6BA5}"/>
              </a:ext>
            </a:extLst>
          </p:cNvPr>
          <p:cNvSpPr/>
          <p:nvPr/>
        </p:nvSpPr>
        <p:spPr>
          <a:xfrm rot="12421784">
            <a:off x="8272169" y="6212561"/>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a:solidFill>
                  <a:sysClr val="windowText" lastClr="000000"/>
                </a:solidFill>
              </a:ln>
            </a:endParaRPr>
          </a:p>
        </p:txBody>
      </p:sp>
      <p:sp>
        <p:nvSpPr>
          <p:cNvPr id="41" name="Flowchart: Merge 40">
            <a:extLst>
              <a:ext uri="{FF2B5EF4-FFF2-40B4-BE49-F238E27FC236}">
                <a16:creationId xmlns:a16="http://schemas.microsoft.com/office/drawing/2014/main" id="{B4172AB6-136B-7800-BAE3-0008CEC4A73B}"/>
              </a:ext>
            </a:extLst>
          </p:cNvPr>
          <p:cNvSpPr/>
          <p:nvPr/>
        </p:nvSpPr>
        <p:spPr>
          <a:xfrm rot="12421784">
            <a:off x="9135446" y="6621394"/>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a:solidFill>
                  <a:sysClr val="windowText" lastClr="000000"/>
                </a:solidFill>
              </a:ln>
            </a:endParaRPr>
          </a:p>
        </p:txBody>
      </p:sp>
      <p:sp>
        <p:nvSpPr>
          <p:cNvPr id="42" name="Flowchart: Merge 41">
            <a:extLst>
              <a:ext uri="{FF2B5EF4-FFF2-40B4-BE49-F238E27FC236}">
                <a16:creationId xmlns:a16="http://schemas.microsoft.com/office/drawing/2014/main" id="{1567D95F-4D1B-79EC-673B-14454617F132}"/>
              </a:ext>
            </a:extLst>
          </p:cNvPr>
          <p:cNvSpPr/>
          <p:nvPr/>
        </p:nvSpPr>
        <p:spPr>
          <a:xfrm rot="12421784">
            <a:off x="10260645" y="6530204"/>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a:solidFill>
                  <a:sysClr val="windowText" lastClr="000000"/>
                </a:solidFill>
              </a:ln>
            </a:endParaRPr>
          </a:p>
        </p:txBody>
      </p:sp>
      <p:sp>
        <p:nvSpPr>
          <p:cNvPr id="43" name="Flowchart: Merge 42">
            <a:extLst>
              <a:ext uri="{FF2B5EF4-FFF2-40B4-BE49-F238E27FC236}">
                <a16:creationId xmlns:a16="http://schemas.microsoft.com/office/drawing/2014/main" id="{03F3D36C-E214-6B52-50C6-A668C33107B5}"/>
              </a:ext>
            </a:extLst>
          </p:cNvPr>
          <p:cNvSpPr/>
          <p:nvPr/>
        </p:nvSpPr>
        <p:spPr>
          <a:xfrm rot="12421784">
            <a:off x="11159229" y="7005784"/>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a:solidFill>
                  <a:sysClr val="windowText" lastClr="000000"/>
                </a:solidFill>
              </a:ln>
            </a:endParaRPr>
          </a:p>
        </p:txBody>
      </p:sp>
      <p:sp>
        <p:nvSpPr>
          <p:cNvPr id="45" name="Arrow: Down 44">
            <a:extLst>
              <a:ext uri="{FF2B5EF4-FFF2-40B4-BE49-F238E27FC236}">
                <a16:creationId xmlns:a16="http://schemas.microsoft.com/office/drawing/2014/main" id="{14BA4BDC-590E-A80E-EBF8-47A226BA754A}"/>
              </a:ext>
            </a:extLst>
          </p:cNvPr>
          <p:cNvSpPr/>
          <p:nvPr/>
        </p:nvSpPr>
        <p:spPr>
          <a:xfrm rot="12481191">
            <a:off x="7729321" y="7950188"/>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TextBox 34">
            <a:extLst>
              <a:ext uri="{FF2B5EF4-FFF2-40B4-BE49-F238E27FC236}">
                <a16:creationId xmlns:a16="http://schemas.microsoft.com/office/drawing/2014/main" id="{6907BF45-9F2D-7CAF-E33D-C2A79316BD4B}"/>
              </a:ext>
            </a:extLst>
          </p:cNvPr>
          <p:cNvSpPr txBox="1"/>
          <p:nvPr/>
        </p:nvSpPr>
        <p:spPr>
          <a:xfrm>
            <a:off x="8649576" y="5418645"/>
            <a:ext cx="1249509"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MAIN RESIDENCE</a:t>
            </a:r>
            <a:endParaRPr lang="en-US" sz="2700" dirty="0"/>
          </a:p>
        </p:txBody>
      </p:sp>
      <p:pic>
        <p:nvPicPr>
          <p:cNvPr id="14" name="Picture 13" descr="A blue and black logo&#10;&#10;AI-generated content may be incorrect.">
            <a:extLst>
              <a:ext uri="{FF2B5EF4-FFF2-40B4-BE49-F238E27FC236}">
                <a16:creationId xmlns:a16="http://schemas.microsoft.com/office/drawing/2014/main" id="{CB2633AC-2ADD-72FD-6DFE-2894B1974B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9" y="7667"/>
            <a:ext cx="1989358" cy="888834"/>
          </a:xfrm>
          <a:prstGeom prst="rect">
            <a:avLst/>
          </a:prstGeom>
        </p:spPr>
      </p:pic>
      <p:sp>
        <p:nvSpPr>
          <p:cNvPr id="15" name="Rectangle 14">
            <a:extLst>
              <a:ext uri="{FF2B5EF4-FFF2-40B4-BE49-F238E27FC236}">
                <a16:creationId xmlns:a16="http://schemas.microsoft.com/office/drawing/2014/main" id="{B6FA917A-894C-29D7-5B4D-EA2E8048E525}"/>
              </a:ext>
            </a:extLst>
          </p:cNvPr>
          <p:cNvSpPr/>
          <p:nvPr/>
        </p:nvSpPr>
        <p:spPr>
          <a:xfrm>
            <a:off x="2096210" y="177244"/>
            <a:ext cx="2096932" cy="484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CALLSIGN: MISFIT01</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OPN DARK LAB | AFG</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DTG: 200701ZJUN25</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MGRS: 33T XE 14367 17683</a:t>
            </a:r>
          </a:p>
        </p:txBody>
      </p:sp>
      <p:sp>
        <p:nvSpPr>
          <p:cNvPr id="6" name="Arrow: Down 5">
            <a:extLst>
              <a:ext uri="{FF2B5EF4-FFF2-40B4-BE49-F238E27FC236}">
                <a16:creationId xmlns:a16="http://schemas.microsoft.com/office/drawing/2014/main" id="{8118DEC2-8F16-6661-5032-C6ECDACE4D5F}"/>
              </a:ext>
            </a:extLst>
          </p:cNvPr>
          <p:cNvSpPr/>
          <p:nvPr/>
        </p:nvSpPr>
        <p:spPr>
          <a:xfrm rot="1701029">
            <a:off x="12619264" y="6053490"/>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extBox 15">
            <a:extLst>
              <a:ext uri="{FF2B5EF4-FFF2-40B4-BE49-F238E27FC236}">
                <a16:creationId xmlns:a16="http://schemas.microsoft.com/office/drawing/2014/main" id="{2EC77568-781E-7497-C94B-85CAE36A5822}"/>
              </a:ext>
            </a:extLst>
          </p:cNvPr>
          <p:cNvSpPr txBox="1"/>
          <p:nvPr/>
        </p:nvSpPr>
        <p:spPr>
          <a:xfrm>
            <a:off x="-6" y="9963901"/>
            <a:ext cx="18288006" cy="323165"/>
          </a:xfrm>
          <a:prstGeom prst="rect">
            <a:avLst/>
          </a:prstGeom>
          <a:solidFill>
            <a:schemeClr val="tx1"/>
          </a:solidFill>
        </p:spPr>
        <p:txBody>
          <a:bodyPr wrap="square" rtlCol="0">
            <a:spAutoFit/>
          </a:bodyPr>
          <a:lstStyle/>
          <a:p>
            <a:pPr algn="ctr" defTabSz="1371600">
              <a:defRPr/>
            </a:pPr>
            <a:r>
              <a:rPr lang="en-US" sz="1500" b="1" dirty="0">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endParaRPr lang="en-US" sz="2700" dirty="0">
              <a:solidFill>
                <a:prstClr val="black"/>
              </a:solidFill>
              <a:latin typeface="Aptos" panose="02110004020202020204"/>
            </a:endParaRPr>
          </a:p>
        </p:txBody>
      </p:sp>
    </p:spTree>
    <p:extLst>
      <p:ext uri="{BB962C8B-B14F-4D97-AF65-F5344CB8AC3E}">
        <p14:creationId xmlns:p14="http://schemas.microsoft.com/office/powerpoint/2010/main" val="296325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C633-3EAB-4D49-15F0-EBF2429DE705}"/>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82F8E9ED-CACF-0882-A4DF-1AD9DC004921}"/>
              </a:ext>
            </a:extLst>
          </p:cNvPr>
          <p:cNvPicPr>
            <a:picLocks noChangeAspect="1"/>
          </p:cNvPicPr>
          <p:nvPr/>
        </p:nvPicPr>
        <p:blipFill>
          <a:blip r:embed="rId3"/>
          <a:srcRect l="34723" t="21591" r="-106" b="13025"/>
          <a:stretch/>
        </p:blipFill>
        <p:spPr>
          <a:xfrm>
            <a:off x="0" y="-1"/>
            <a:ext cx="18288000" cy="10279333"/>
          </a:xfrm>
          <a:prstGeom prst="rect">
            <a:avLst/>
          </a:prstGeom>
        </p:spPr>
      </p:pic>
      <p:sp>
        <p:nvSpPr>
          <p:cNvPr id="5" name="Rectangle 4">
            <a:extLst>
              <a:ext uri="{FF2B5EF4-FFF2-40B4-BE49-F238E27FC236}">
                <a16:creationId xmlns:a16="http://schemas.microsoft.com/office/drawing/2014/main" id="{2B42ADE6-A618-9307-854F-5BCBC2C2699E}"/>
              </a:ext>
            </a:extLst>
          </p:cNvPr>
          <p:cNvSpPr>
            <a:spLocks noGrp="1" noRot="1" noMove="1" noResize="1" noEditPoints="1" noAdjustHandles="1" noChangeArrowheads="1" noChangeShapeType="1"/>
          </p:cNvSpPr>
          <p:nvPr/>
        </p:nvSpPr>
        <p:spPr>
          <a:xfrm>
            <a:off x="-6" y="6830"/>
            <a:ext cx="18281183" cy="8961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prstClr val="white"/>
              </a:solidFill>
              <a:latin typeface="Aptos" panose="02110004020202020204"/>
            </a:endParaRPr>
          </a:p>
        </p:txBody>
      </p:sp>
      <p:sp>
        <p:nvSpPr>
          <p:cNvPr id="8" name="TextBox 7">
            <a:extLst>
              <a:ext uri="{FF2B5EF4-FFF2-40B4-BE49-F238E27FC236}">
                <a16:creationId xmlns:a16="http://schemas.microsoft.com/office/drawing/2014/main" id="{F87EC4E9-FF8F-3D9A-D54F-799EE8841B0A}"/>
              </a:ext>
            </a:extLst>
          </p:cNvPr>
          <p:cNvSpPr txBox="1">
            <a:spLocks noGrp="1" noRot="1" noMove="1" noResize="1" noEditPoints="1" noAdjustHandles="1" noChangeArrowheads="1" noChangeShapeType="1"/>
          </p:cNvSpPr>
          <p:nvPr/>
        </p:nvSpPr>
        <p:spPr>
          <a:xfrm>
            <a:off x="8190347" y="337772"/>
            <a:ext cx="1907317" cy="369332"/>
          </a:xfrm>
          <a:prstGeom prst="rect">
            <a:avLst/>
          </a:prstGeom>
          <a:noFill/>
        </p:spPr>
        <p:txBody>
          <a:bodyPr wrap="none" lIns="137160" tIns="68580" rIns="137160" bIns="68580" rtlCol="0" anchor="t">
            <a:spAutoFit/>
          </a:bodyPr>
          <a:lstStyle/>
          <a:p>
            <a:pPr algn="ctr">
              <a:defRPr/>
            </a:pPr>
            <a:r>
              <a:rPr lang="en-US" sz="1500" b="1" dirty="0">
                <a:solidFill>
                  <a:schemeClr val="bg1"/>
                </a:solidFill>
                <a:latin typeface="Calibri"/>
                <a:ea typeface="Calibri"/>
                <a:cs typeface="Calibri"/>
              </a:rPr>
              <a:t>Compound East Side</a:t>
            </a:r>
            <a:endParaRPr lang="en-US" sz="2700" dirty="0">
              <a:solidFill>
                <a:schemeClr val="bg1"/>
              </a:solidFill>
            </a:endParaRPr>
          </a:p>
        </p:txBody>
      </p:sp>
      <p:sp>
        <p:nvSpPr>
          <p:cNvPr id="13" name="TextBox 12">
            <a:extLst>
              <a:ext uri="{FF2B5EF4-FFF2-40B4-BE49-F238E27FC236}">
                <a16:creationId xmlns:a16="http://schemas.microsoft.com/office/drawing/2014/main" id="{4675FF97-B24C-061F-CCCE-E3CD1EB8CA40}"/>
              </a:ext>
            </a:extLst>
          </p:cNvPr>
          <p:cNvSpPr txBox="1">
            <a:spLocks noGrp="1" noRot="1" noMove="1" noResize="1" noEditPoints="1" noAdjustHandles="1" noChangeArrowheads="1" noChangeShapeType="1"/>
          </p:cNvSpPr>
          <p:nvPr/>
        </p:nvSpPr>
        <p:spPr>
          <a:xfrm>
            <a:off x="8483604" y="-13642"/>
            <a:ext cx="1327607" cy="323165"/>
          </a:xfrm>
          <a:prstGeom prst="rect">
            <a:avLst/>
          </a:prstGeom>
          <a:noFill/>
        </p:spPr>
        <p:txBody>
          <a:bodyPr wrap="none" rtlCol="0">
            <a:spAutoFit/>
          </a:bodyPr>
          <a:lstStyle/>
          <a:p>
            <a:pPr algn="ctr" defTabSz="1371600">
              <a:defRPr/>
            </a:pPr>
            <a:r>
              <a:rPr lang="en-US" sz="1500" b="1">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p>
        </p:txBody>
      </p:sp>
      <p:grpSp>
        <p:nvGrpSpPr>
          <p:cNvPr id="2" name="Group 1">
            <a:extLst>
              <a:ext uri="{FF2B5EF4-FFF2-40B4-BE49-F238E27FC236}">
                <a16:creationId xmlns:a16="http://schemas.microsoft.com/office/drawing/2014/main" id="{78DC1305-463E-D0DF-F68C-3E187BBC86BF}"/>
              </a:ext>
            </a:extLst>
          </p:cNvPr>
          <p:cNvGrpSpPr/>
          <p:nvPr/>
        </p:nvGrpSpPr>
        <p:grpSpPr>
          <a:xfrm rot="9859951">
            <a:off x="17716193" y="96928"/>
            <a:ext cx="233553" cy="716006"/>
            <a:chOff x="11277917" y="906962"/>
            <a:chExt cx="155702" cy="477337"/>
          </a:xfrm>
        </p:grpSpPr>
        <p:sp>
          <p:nvSpPr>
            <p:cNvPr id="3" name="Rectangle 2">
              <a:extLst>
                <a:ext uri="{FF2B5EF4-FFF2-40B4-BE49-F238E27FC236}">
                  <a16:creationId xmlns:a16="http://schemas.microsoft.com/office/drawing/2014/main" id="{3DE1B999-C899-56A7-A7E6-7A5D77AA1EE4}"/>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2CE15E31-907E-689D-1439-20758E1A009A}"/>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80589C8-DE96-6A0C-1ED3-492A127D92F5}"/>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9" name="Straight Connector 8">
              <a:extLst>
                <a:ext uri="{FF2B5EF4-FFF2-40B4-BE49-F238E27FC236}">
                  <a16:creationId xmlns:a16="http://schemas.microsoft.com/office/drawing/2014/main" id="{ED0745FA-F1A3-9464-7A69-BFDF113A0538}"/>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F7E84212-4255-06BD-19A2-8995F34BCEA6}"/>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0" name="TextBox 19">
            <a:extLst>
              <a:ext uri="{FF2B5EF4-FFF2-40B4-BE49-F238E27FC236}">
                <a16:creationId xmlns:a16="http://schemas.microsoft.com/office/drawing/2014/main" id="{63F27E76-8E07-DC0F-8CA6-ECB2342D6A9A}"/>
              </a:ext>
            </a:extLst>
          </p:cNvPr>
          <p:cNvSpPr txBox="1"/>
          <p:nvPr/>
        </p:nvSpPr>
        <p:spPr>
          <a:xfrm>
            <a:off x="19085" y="8797535"/>
            <a:ext cx="2307494" cy="1141466"/>
          </a:xfrm>
          <a:prstGeom prst="rect">
            <a:avLst/>
          </a:prstGeom>
          <a:solidFill>
            <a:schemeClr val="tx1"/>
          </a:solidFill>
          <a:ln w="12700">
            <a:noFill/>
          </a:ln>
        </p:spPr>
        <p:txBody>
          <a:bodyPr wrap="square" lIns="68580" tIns="68580" rIns="68580" bIns="68580" rtlCol="0" anchor="t">
            <a:spAutoFit/>
          </a:bodyPr>
          <a:lstStyle/>
          <a:p>
            <a:pPr algn="ctr" defTabSz="1371600">
              <a:lnSpc>
                <a:spcPct val="150000"/>
              </a:lnSpc>
              <a:defRPr/>
            </a:pPr>
            <a:r>
              <a:rPr lang="en-US" sz="1500" b="1" dirty="0">
                <a:solidFill>
                  <a:srgbClr val="E8E8E8"/>
                </a:solidFill>
                <a:latin typeface="Calibri"/>
                <a:ea typeface="Calibri"/>
                <a:cs typeface="Calibri"/>
              </a:rPr>
              <a:t>          Perimeter</a:t>
            </a:r>
            <a:endParaRPr lang="en-US" sz="1500" b="1" dirty="0">
              <a:solidFill>
                <a:srgbClr val="E8E8E8"/>
              </a:solidFill>
              <a:latin typeface="Calibri" panose="020F0502020204030204" pitchFamily="34" charset="0"/>
              <a:ea typeface="Calibri" panose="020F0502020204030204" pitchFamily="34" charset="0"/>
              <a:cs typeface="Calibri" panose="020F0502020204030204" pitchFamily="34" charset="0"/>
            </a:endParaRPr>
          </a:p>
          <a:p>
            <a:pPr algn="ctr">
              <a:lnSpc>
                <a:spcPct val="150000"/>
              </a:lnSpc>
              <a:defRPr/>
            </a:pPr>
            <a:r>
              <a:rPr lang="en-US" sz="1500" b="1" dirty="0">
                <a:solidFill>
                  <a:srgbClr val="E8E8E8"/>
                </a:solidFill>
                <a:latin typeface="Calibri"/>
                <a:ea typeface="Calibri"/>
                <a:cs typeface="Calibri"/>
              </a:rPr>
              <a:t>          Entrances</a:t>
            </a:r>
          </a:p>
          <a:p>
            <a:pPr algn="ctr">
              <a:lnSpc>
                <a:spcPct val="150000"/>
              </a:lnSpc>
              <a:defRPr/>
            </a:pPr>
            <a:r>
              <a:rPr lang="en-US" sz="1500" b="1" dirty="0">
                <a:solidFill>
                  <a:srgbClr val="E8E8E8"/>
                </a:solidFill>
                <a:latin typeface="Calibri"/>
                <a:ea typeface="Calibri"/>
                <a:cs typeface="Calibri"/>
              </a:rPr>
              <a:t>   Windows</a:t>
            </a:r>
          </a:p>
        </p:txBody>
      </p:sp>
      <p:cxnSp>
        <p:nvCxnSpPr>
          <p:cNvPr id="26" name="Straight Connector 25">
            <a:extLst>
              <a:ext uri="{FF2B5EF4-FFF2-40B4-BE49-F238E27FC236}">
                <a16:creationId xmlns:a16="http://schemas.microsoft.com/office/drawing/2014/main" id="{24D817B3-5C5D-303C-DC0C-A7026D81B1AF}"/>
              </a:ext>
            </a:extLst>
          </p:cNvPr>
          <p:cNvCxnSpPr>
            <a:cxnSpLocks/>
          </p:cNvCxnSpPr>
          <p:nvPr/>
        </p:nvCxnSpPr>
        <p:spPr>
          <a:xfrm>
            <a:off x="156698" y="9064740"/>
            <a:ext cx="65996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
        <p:nvSpPr>
          <p:cNvPr id="28" name="Flowchart: Merge 27">
            <a:extLst>
              <a:ext uri="{FF2B5EF4-FFF2-40B4-BE49-F238E27FC236}">
                <a16:creationId xmlns:a16="http://schemas.microsoft.com/office/drawing/2014/main" id="{8AED3747-7835-8AA2-B3DB-4513883440D2}"/>
              </a:ext>
            </a:extLst>
          </p:cNvPr>
          <p:cNvSpPr/>
          <p:nvPr/>
        </p:nvSpPr>
        <p:spPr>
          <a:xfrm>
            <a:off x="426156" y="9601987"/>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Arrow: Down 30">
            <a:extLst>
              <a:ext uri="{FF2B5EF4-FFF2-40B4-BE49-F238E27FC236}">
                <a16:creationId xmlns:a16="http://schemas.microsoft.com/office/drawing/2014/main" id="{07BF0D74-4B23-D1A7-4605-110348054C70}"/>
              </a:ext>
            </a:extLst>
          </p:cNvPr>
          <p:cNvSpPr/>
          <p:nvPr/>
        </p:nvSpPr>
        <p:spPr>
          <a:xfrm>
            <a:off x="429332" y="9215433"/>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Flowchart: Merge 11">
            <a:extLst>
              <a:ext uri="{FF2B5EF4-FFF2-40B4-BE49-F238E27FC236}">
                <a16:creationId xmlns:a16="http://schemas.microsoft.com/office/drawing/2014/main" id="{AC658B42-F6F2-EE25-B88B-934C205C0E60}"/>
              </a:ext>
            </a:extLst>
          </p:cNvPr>
          <p:cNvSpPr/>
          <p:nvPr/>
        </p:nvSpPr>
        <p:spPr>
          <a:xfrm rot="13903171">
            <a:off x="10016703" y="4635848"/>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Freeform: Shape 21">
            <a:extLst>
              <a:ext uri="{FF2B5EF4-FFF2-40B4-BE49-F238E27FC236}">
                <a16:creationId xmlns:a16="http://schemas.microsoft.com/office/drawing/2014/main" id="{B2384792-715F-5AE6-35EB-9A280A35AA69}"/>
              </a:ext>
            </a:extLst>
          </p:cNvPr>
          <p:cNvSpPr/>
          <p:nvPr/>
        </p:nvSpPr>
        <p:spPr>
          <a:xfrm>
            <a:off x="5294376" y="918972"/>
            <a:ext cx="10588752" cy="8983980"/>
          </a:xfrm>
          <a:custGeom>
            <a:avLst/>
            <a:gdLst>
              <a:gd name="connsiteX0" fmla="*/ 7059168 w 7059168"/>
              <a:gd name="connsiteY0" fmla="*/ 0 h 5989320"/>
              <a:gd name="connsiteX1" fmla="*/ 6675120 w 7059168"/>
              <a:gd name="connsiteY1" fmla="*/ 155448 h 5989320"/>
              <a:gd name="connsiteX2" fmla="*/ 6089904 w 7059168"/>
              <a:gd name="connsiteY2" fmla="*/ 402336 h 5989320"/>
              <a:gd name="connsiteX3" fmla="*/ 6071616 w 7059168"/>
              <a:gd name="connsiteY3" fmla="*/ 301752 h 5989320"/>
              <a:gd name="connsiteX4" fmla="*/ 3054096 w 7059168"/>
              <a:gd name="connsiteY4" fmla="*/ 2011680 h 5989320"/>
              <a:gd name="connsiteX5" fmla="*/ 3072384 w 7059168"/>
              <a:gd name="connsiteY5" fmla="*/ 2395728 h 5989320"/>
              <a:gd name="connsiteX6" fmla="*/ 0 w 7059168"/>
              <a:gd name="connsiteY6" fmla="*/ 4087368 h 5989320"/>
              <a:gd name="connsiteX7" fmla="*/ 1929384 w 7059168"/>
              <a:gd name="connsiteY7" fmla="*/ 5989320 h 598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9168" h="5989320">
                <a:moveTo>
                  <a:pt x="7059168" y="0"/>
                </a:moveTo>
                <a:lnTo>
                  <a:pt x="6675120" y="155448"/>
                </a:lnTo>
                <a:lnTo>
                  <a:pt x="6089904" y="402336"/>
                </a:lnTo>
                <a:lnTo>
                  <a:pt x="6071616" y="301752"/>
                </a:lnTo>
                <a:lnTo>
                  <a:pt x="3054096" y="2011680"/>
                </a:lnTo>
                <a:lnTo>
                  <a:pt x="3072384" y="2395728"/>
                </a:lnTo>
                <a:lnTo>
                  <a:pt x="0" y="4087368"/>
                </a:lnTo>
                <a:lnTo>
                  <a:pt x="1929384" y="5989320"/>
                </a:ln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a:p>
        </p:txBody>
      </p:sp>
      <p:sp>
        <p:nvSpPr>
          <p:cNvPr id="27" name="Freeform: Shape 26">
            <a:extLst>
              <a:ext uri="{FF2B5EF4-FFF2-40B4-BE49-F238E27FC236}">
                <a16:creationId xmlns:a16="http://schemas.microsoft.com/office/drawing/2014/main" id="{0338FA34-6878-BEE3-9B94-AAD854F1EAED}"/>
              </a:ext>
            </a:extLst>
          </p:cNvPr>
          <p:cNvSpPr/>
          <p:nvPr/>
        </p:nvSpPr>
        <p:spPr>
          <a:xfrm>
            <a:off x="10218420" y="4512564"/>
            <a:ext cx="8037576" cy="5390388"/>
          </a:xfrm>
          <a:custGeom>
            <a:avLst/>
            <a:gdLst>
              <a:gd name="connsiteX0" fmla="*/ 0 w 5358384"/>
              <a:gd name="connsiteY0" fmla="*/ 3593592 h 3593592"/>
              <a:gd name="connsiteX1" fmla="*/ 1527048 w 5358384"/>
              <a:gd name="connsiteY1" fmla="*/ 2606040 h 3593592"/>
              <a:gd name="connsiteX2" fmla="*/ 2542032 w 5358384"/>
              <a:gd name="connsiteY2" fmla="*/ 2066544 h 3593592"/>
              <a:gd name="connsiteX3" fmla="*/ 5358384 w 5358384"/>
              <a:gd name="connsiteY3" fmla="*/ 0 h 3593592"/>
            </a:gdLst>
            <a:ahLst/>
            <a:cxnLst>
              <a:cxn ang="0">
                <a:pos x="connsiteX0" y="connsiteY0"/>
              </a:cxn>
              <a:cxn ang="0">
                <a:pos x="connsiteX1" y="connsiteY1"/>
              </a:cxn>
              <a:cxn ang="0">
                <a:pos x="connsiteX2" y="connsiteY2"/>
              </a:cxn>
              <a:cxn ang="0">
                <a:pos x="connsiteX3" y="connsiteY3"/>
              </a:cxn>
            </a:cxnLst>
            <a:rect l="l" t="t" r="r" b="b"/>
            <a:pathLst>
              <a:path w="5358384" h="3593592">
                <a:moveTo>
                  <a:pt x="0" y="3593592"/>
                </a:moveTo>
                <a:lnTo>
                  <a:pt x="1527048" y="2606040"/>
                </a:lnTo>
                <a:lnTo>
                  <a:pt x="2542032" y="2066544"/>
                </a:lnTo>
                <a:lnTo>
                  <a:pt x="5358384" y="0"/>
                </a:ln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a:p>
        </p:txBody>
      </p:sp>
      <p:sp>
        <p:nvSpPr>
          <p:cNvPr id="32" name="TextBox 34">
            <a:extLst>
              <a:ext uri="{FF2B5EF4-FFF2-40B4-BE49-F238E27FC236}">
                <a16:creationId xmlns:a16="http://schemas.microsoft.com/office/drawing/2014/main" id="{BED3E50B-248A-0290-C693-F629B5321721}"/>
              </a:ext>
            </a:extLst>
          </p:cNvPr>
          <p:cNvSpPr txBox="1"/>
          <p:nvPr/>
        </p:nvSpPr>
        <p:spPr>
          <a:xfrm>
            <a:off x="11453169" y="4019567"/>
            <a:ext cx="1249509"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MAIN RESIDENCE</a:t>
            </a:r>
            <a:endParaRPr lang="en-US" sz="2700" dirty="0"/>
          </a:p>
        </p:txBody>
      </p:sp>
      <p:sp>
        <p:nvSpPr>
          <p:cNvPr id="34" name="TextBox 34">
            <a:extLst>
              <a:ext uri="{FF2B5EF4-FFF2-40B4-BE49-F238E27FC236}">
                <a16:creationId xmlns:a16="http://schemas.microsoft.com/office/drawing/2014/main" id="{B1DD4FBB-31BB-9081-DDAB-BF1E6A8A74C9}"/>
              </a:ext>
            </a:extLst>
          </p:cNvPr>
          <p:cNvSpPr txBox="1"/>
          <p:nvPr/>
        </p:nvSpPr>
        <p:spPr>
          <a:xfrm>
            <a:off x="9321512" y="8598788"/>
            <a:ext cx="1304653"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DERELICT VEHICLE</a:t>
            </a:r>
            <a:endParaRPr lang="en-US" sz="2700" dirty="0"/>
          </a:p>
        </p:txBody>
      </p:sp>
      <p:cxnSp>
        <p:nvCxnSpPr>
          <p:cNvPr id="35" name="Straight Arrow Connector 34">
            <a:extLst>
              <a:ext uri="{FF2B5EF4-FFF2-40B4-BE49-F238E27FC236}">
                <a16:creationId xmlns:a16="http://schemas.microsoft.com/office/drawing/2014/main" id="{62D444F8-D113-80C6-EB93-53AC88B28064}"/>
              </a:ext>
            </a:extLst>
          </p:cNvPr>
          <p:cNvCxnSpPr>
            <a:cxnSpLocks/>
          </p:cNvCxnSpPr>
          <p:nvPr/>
        </p:nvCxnSpPr>
        <p:spPr>
          <a:xfrm flipV="1">
            <a:off x="9987674" y="8020465"/>
            <a:ext cx="3" cy="57832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blue and black logo&#10;&#10;AI-generated content may be incorrect.">
            <a:extLst>
              <a:ext uri="{FF2B5EF4-FFF2-40B4-BE49-F238E27FC236}">
                <a16:creationId xmlns:a16="http://schemas.microsoft.com/office/drawing/2014/main" id="{BEA4A6EC-B195-8B49-3583-BE352A5675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9" y="7667"/>
            <a:ext cx="1989358" cy="888834"/>
          </a:xfrm>
          <a:prstGeom prst="rect">
            <a:avLst/>
          </a:prstGeom>
        </p:spPr>
      </p:pic>
      <p:sp>
        <p:nvSpPr>
          <p:cNvPr id="15" name="Rectangle 14">
            <a:extLst>
              <a:ext uri="{FF2B5EF4-FFF2-40B4-BE49-F238E27FC236}">
                <a16:creationId xmlns:a16="http://schemas.microsoft.com/office/drawing/2014/main" id="{D6933F0F-C6FA-8EA7-FB81-CD547F49D07E}"/>
              </a:ext>
            </a:extLst>
          </p:cNvPr>
          <p:cNvSpPr/>
          <p:nvPr/>
        </p:nvSpPr>
        <p:spPr>
          <a:xfrm>
            <a:off x="2096210" y="177244"/>
            <a:ext cx="2096932" cy="484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CALLSIGN: MISFIT01</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OPN DARK LAB | AFG</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DTG: 200701ZJUN25</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MGRS: 33T XE 14367 17683</a:t>
            </a:r>
          </a:p>
        </p:txBody>
      </p:sp>
      <p:sp>
        <p:nvSpPr>
          <p:cNvPr id="6" name="Arrow: Down 5">
            <a:extLst>
              <a:ext uri="{FF2B5EF4-FFF2-40B4-BE49-F238E27FC236}">
                <a16:creationId xmlns:a16="http://schemas.microsoft.com/office/drawing/2014/main" id="{75422CDC-6302-6F42-117F-3FA1178F324B}"/>
              </a:ext>
            </a:extLst>
          </p:cNvPr>
          <p:cNvSpPr/>
          <p:nvPr/>
        </p:nvSpPr>
        <p:spPr>
          <a:xfrm rot="8817889">
            <a:off x="13266964" y="8020465"/>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Arrow: Down 9">
            <a:extLst>
              <a:ext uri="{FF2B5EF4-FFF2-40B4-BE49-F238E27FC236}">
                <a16:creationId xmlns:a16="http://schemas.microsoft.com/office/drawing/2014/main" id="{A5E495BE-8153-4B65-79A8-CBCA1578C49A}"/>
              </a:ext>
            </a:extLst>
          </p:cNvPr>
          <p:cNvSpPr/>
          <p:nvPr/>
        </p:nvSpPr>
        <p:spPr>
          <a:xfrm rot="19402472">
            <a:off x="14663963" y="974168"/>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TextBox 16">
            <a:extLst>
              <a:ext uri="{FF2B5EF4-FFF2-40B4-BE49-F238E27FC236}">
                <a16:creationId xmlns:a16="http://schemas.microsoft.com/office/drawing/2014/main" id="{98A2613A-D8D1-2422-D4CD-3F024DE20931}"/>
              </a:ext>
            </a:extLst>
          </p:cNvPr>
          <p:cNvSpPr txBox="1"/>
          <p:nvPr/>
        </p:nvSpPr>
        <p:spPr>
          <a:xfrm>
            <a:off x="-6" y="9963901"/>
            <a:ext cx="18288006" cy="323165"/>
          </a:xfrm>
          <a:prstGeom prst="rect">
            <a:avLst/>
          </a:prstGeom>
          <a:solidFill>
            <a:schemeClr val="tx1"/>
          </a:solidFill>
        </p:spPr>
        <p:txBody>
          <a:bodyPr wrap="square" rtlCol="0">
            <a:spAutoFit/>
          </a:bodyPr>
          <a:lstStyle/>
          <a:p>
            <a:pPr algn="ctr" defTabSz="1371600">
              <a:defRPr/>
            </a:pPr>
            <a:r>
              <a:rPr lang="en-US" sz="1500" b="1" dirty="0">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endParaRPr lang="en-US" sz="2700" dirty="0">
              <a:solidFill>
                <a:prstClr val="black"/>
              </a:solidFill>
              <a:latin typeface="Aptos" panose="02110004020202020204"/>
            </a:endParaRPr>
          </a:p>
        </p:txBody>
      </p:sp>
    </p:spTree>
    <p:extLst>
      <p:ext uri="{BB962C8B-B14F-4D97-AF65-F5344CB8AC3E}">
        <p14:creationId xmlns:p14="http://schemas.microsoft.com/office/powerpoint/2010/main" val="409695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002A-E811-5589-582D-FD798DAC88A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2DCEF170-0642-6F1C-0FFE-D15CEE7A605E}"/>
              </a:ext>
            </a:extLst>
          </p:cNvPr>
          <p:cNvPicPr>
            <a:picLocks noChangeAspect="1"/>
          </p:cNvPicPr>
          <p:nvPr/>
        </p:nvPicPr>
        <p:blipFill>
          <a:blip r:embed="rId3"/>
          <a:stretch>
            <a:fillRect/>
          </a:stretch>
        </p:blipFill>
        <p:spPr>
          <a:xfrm>
            <a:off x="0" y="15722"/>
            <a:ext cx="18317717" cy="10271278"/>
          </a:xfrm>
          <a:prstGeom prst="rect">
            <a:avLst/>
          </a:prstGeom>
        </p:spPr>
      </p:pic>
      <p:sp>
        <p:nvSpPr>
          <p:cNvPr id="5" name="Rectangle 4">
            <a:extLst>
              <a:ext uri="{FF2B5EF4-FFF2-40B4-BE49-F238E27FC236}">
                <a16:creationId xmlns:a16="http://schemas.microsoft.com/office/drawing/2014/main" id="{07C025B3-52DD-164C-4250-A6C858B458B3}"/>
              </a:ext>
            </a:extLst>
          </p:cNvPr>
          <p:cNvSpPr>
            <a:spLocks noGrp="1" noRot="1" noMove="1" noResize="1" noEditPoints="1" noAdjustHandles="1" noChangeArrowheads="1" noChangeShapeType="1"/>
          </p:cNvSpPr>
          <p:nvPr/>
        </p:nvSpPr>
        <p:spPr>
          <a:xfrm>
            <a:off x="-6" y="6830"/>
            <a:ext cx="18281183" cy="8961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prstClr val="white"/>
              </a:solidFill>
              <a:latin typeface="Aptos" panose="02110004020202020204"/>
            </a:endParaRPr>
          </a:p>
        </p:txBody>
      </p:sp>
      <p:sp>
        <p:nvSpPr>
          <p:cNvPr id="8" name="TextBox 7">
            <a:extLst>
              <a:ext uri="{FF2B5EF4-FFF2-40B4-BE49-F238E27FC236}">
                <a16:creationId xmlns:a16="http://schemas.microsoft.com/office/drawing/2014/main" id="{350A7AF2-3BE5-760E-6A7C-9AEAB61EE548}"/>
              </a:ext>
            </a:extLst>
          </p:cNvPr>
          <p:cNvSpPr txBox="1">
            <a:spLocks noGrp="1" noRot="1" noMove="1" noResize="1" noEditPoints="1" noAdjustHandles="1" noChangeArrowheads="1" noChangeShapeType="1"/>
          </p:cNvSpPr>
          <p:nvPr/>
        </p:nvSpPr>
        <p:spPr>
          <a:xfrm>
            <a:off x="8099009" y="337772"/>
            <a:ext cx="2089995" cy="369332"/>
          </a:xfrm>
          <a:prstGeom prst="rect">
            <a:avLst/>
          </a:prstGeom>
          <a:noFill/>
        </p:spPr>
        <p:txBody>
          <a:bodyPr wrap="none" lIns="137160" tIns="68580" rIns="137160" bIns="68580" rtlCol="0" anchor="t">
            <a:spAutoFit/>
          </a:bodyPr>
          <a:lstStyle/>
          <a:p>
            <a:pPr algn="ctr">
              <a:defRPr/>
            </a:pPr>
            <a:r>
              <a:rPr lang="en-US" sz="1500" b="1" dirty="0">
                <a:solidFill>
                  <a:schemeClr val="bg1"/>
                </a:solidFill>
                <a:latin typeface="Calibri"/>
                <a:ea typeface="Calibri"/>
                <a:cs typeface="Calibri"/>
              </a:rPr>
              <a:t>Compound</a:t>
            </a:r>
            <a:r>
              <a:rPr lang="en-US" sz="1500" b="1" dirty="0">
                <a:solidFill>
                  <a:srgbClr val="FF0000"/>
                </a:solidFill>
                <a:latin typeface="Calibri"/>
                <a:ea typeface="Calibri"/>
                <a:cs typeface="Calibri"/>
              </a:rPr>
              <a:t>  </a:t>
            </a:r>
            <a:r>
              <a:rPr lang="en-US" sz="1500" b="1" dirty="0">
                <a:solidFill>
                  <a:schemeClr val="bg1"/>
                </a:solidFill>
                <a:latin typeface="Calibri"/>
                <a:ea typeface="Calibri"/>
                <a:cs typeface="Calibri"/>
              </a:rPr>
              <a:t>South Side</a:t>
            </a:r>
            <a:endParaRPr lang="en-US" sz="2700" dirty="0">
              <a:solidFill>
                <a:schemeClr val="bg1"/>
              </a:solidFill>
            </a:endParaRPr>
          </a:p>
        </p:txBody>
      </p:sp>
      <p:sp>
        <p:nvSpPr>
          <p:cNvPr id="13" name="TextBox 12">
            <a:extLst>
              <a:ext uri="{FF2B5EF4-FFF2-40B4-BE49-F238E27FC236}">
                <a16:creationId xmlns:a16="http://schemas.microsoft.com/office/drawing/2014/main" id="{3B8AEBBA-C53D-B8E1-8263-C4A81AC2CE40}"/>
              </a:ext>
            </a:extLst>
          </p:cNvPr>
          <p:cNvSpPr txBox="1">
            <a:spLocks noGrp="1" noRot="1" noMove="1" noResize="1" noEditPoints="1" noAdjustHandles="1" noChangeArrowheads="1" noChangeShapeType="1"/>
          </p:cNvSpPr>
          <p:nvPr/>
        </p:nvSpPr>
        <p:spPr>
          <a:xfrm>
            <a:off x="8483604" y="-13642"/>
            <a:ext cx="1327607" cy="323165"/>
          </a:xfrm>
          <a:prstGeom prst="rect">
            <a:avLst/>
          </a:prstGeom>
          <a:noFill/>
        </p:spPr>
        <p:txBody>
          <a:bodyPr wrap="none" rtlCol="0">
            <a:spAutoFit/>
          </a:bodyPr>
          <a:lstStyle/>
          <a:p>
            <a:pPr algn="ctr" defTabSz="1371600">
              <a:defRPr/>
            </a:pPr>
            <a:r>
              <a:rPr lang="en-US" sz="1500" b="1">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p>
        </p:txBody>
      </p:sp>
      <p:grpSp>
        <p:nvGrpSpPr>
          <p:cNvPr id="2" name="Group 1">
            <a:extLst>
              <a:ext uri="{FF2B5EF4-FFF2-40B4-BE49-F238E27FC236}">
                <a16:creationId xmlns:a16="http://schemas.microsoft.com/office/drawing/2014/main" id="{92B638DE-5C21-6004-182F-646795D23655}"/>
              </a:ext>
            </a:extLst>
          </p:cNvPr>
          <p:cNvGrpSpPr/>
          <p:nvPr/>
        </p:nvGrpSpPr>
        <p:grpSpPr>
          <a:xfrm rot="470829">
            <a:off x="17716193" y="96928"/>
            <a:ext cx="233553" cy="716006"/>
            <a:chOff x="11277917" y="906962"/>
            <a:chExt cx="155702" cy="477337"/>
          </a:xfrm>
        </p:grpSpPr>
        <p:sp>
          <p:nvSpPr>
            <p:cNvPr id="3" name="Rectangle 2">
              <a:extLst>
                <a:ext uri="{FF2B5EF4-FFF2-40B4-BE49-F238E27FC236}">
                  <a16:creationId xmlns:a16="http://schemas.microsoft.com/office/drawing/2014/main" id="{995DC9FA-01F2-AD5C-A8B9-8263E04F1712}"/>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337052C6-26B9-3707-F5B7-C3EACA80BE7A}"/>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C99CE3A-9259-9D90-5B9C-A66E76BD95F6}"/>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9" name="Straight Connector 8">
              <a:extLst>
                <a:ext uri="{FF2B5EF4-FFF2-40B4-BE49-F238E27FC236}">
                  <a16:creationId xmlns:a16="http://schemas.microsoft.com/office/drawing/2014/main" id="{D0A9276C-8906-17DC-C6D0-6E933B209DF5}"/>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4BEC53A4-4371-406C-E347-0B77F7A26169}"/>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49" name="TextBox 48">
            <a:extLst>
              <a:ext uri="{FF2B5EF4-FFF2-40B4-BE49-F238E27FC236}">
                <a16:creationId xmlns:a16="http://schemas.microsoft.com/office/drawing/2014/main" id="{3F711B0D-39E2-935E-C959-E742371EF529}"/>
              </a:ext>
            </a:extLst>
          </p:cNvPr>
          <p:cNvSpPr txBox="1"/>
          <p:nvPr/>
        </p:nvSpPr>
        <p:spPr>
          <a:xfrm>
            <a:off x="20543" y="8456334"/>
            <a:ext cx="2307494" cy="1487715"/>
          </a:xfrm>
          <a:prstGeom prst="rect">
            <a:avLst/>
          </a:prstGeom>
          <a:solidFill>
            <a:schemeClr val="tx1"/>
          </a:solidFill>
          <a:ln w="12700">
            <a:noFill/>
          </a:ln>
        </p:spPr>
        <p:txBody>
          <a:bodyPr wrap="square" lIns="68580" tIns="68580" rIns="68580" bIns="68580" rtlCol="0" anchor="t">
            <a:spAutoFit/>
          </a:bodyPr>
          <a:lstStyle/>
          <a:p>
            <a:pPr algn="ctr" defTabSz="1371600">
              <a:lnSpc>
                <a:spcPct val="150000"/>
              </a:lnSpc>
              <a:defRPr/>
            </a:pPr>
            <a:r>
              <a:rPr lang="en-US" sz="1500" b="1" dirty="0">
                <a:solidFill>
                  <a:srgbClr val="E8E8E8"/>
                </a:solidFill>
                <a:latin typeface="Calibri"/>
                <a:ea typeface="Calibri"/>
                <a:cs typeface="Calibri"/>
              </a:rPr>
              <a:t>          Perimeter</a:t>
            </a:r>
            <a:endParaRPr lang="en-US" sz="1500" b="1" dirty="0">
              <a:solidFill>
                <a:srgbClr val="E8E8E8"/>
              </a:solidFill>
              <a:latin typeface="Calibri" panose="020F0502020204030204" pitchFamily="34" charset="0"/>
              <a:ea typeface="Calibri" panose="020F0502020204030204" pitchFamily="34" charset="0"/>
              <a:cs typeface="Calibri" panose="020F0502020204030204" pitchFamily="34" charset="0"/>
            </a:endParaRPr>
          </a:p>
          <a:p>
            <a:pPr algn="ctr">
              <a:lnSpc>
                <a:spcPct val="150000"/>
              </a:lnSpc>
              <a:defRPr/>
            </a:pPr>
            <a:r>
              <a:rPr lang="en-US" sz="1500" b="1" dirty="0">
                <a:solidFill>
                  <a:srgbClr val="E8E8E8"/>
                </a:solidFill>
                <a:latin typeface="Calibri"/>
                <a:ea typeface="Calibri"/>
                <a:cs typeface="Calibri"/>
              </a:rPr>
              <a:t>          Entrances</a:t>
            </a:r>
          </a:p>
          <a:p>
            <a:pPr algn="ctr">
              <a:lnSpc>
                <a:spcPct val="150000"/>
              </a:lnSpc>
              <a:defRPr/>
            </a:pPr>
            <a:r>
              <a:rPr lang="en-US" sz="1500" b="1" dirty="0">
                <a:solidFill>
                  <a:srgbClr val="E8E8E8"/>
                </a:solidFill>
                <a:latin typeface="Calibri"/>
                <a:ea typeface="Calibri"/>
                <a:cs typeface="Calibri"/>
              </a:rPr>
              <a:t>   Windows</a:t>
            </a:r>
          </a:p>
          <a:p>
            <a:pPr algn="ctr">
              <a:lnSpc>
                <a:spcPct val="150000"/>
              </a:lnSpc>
              <a:defRPr/>
            </a:pPr>
            <a:r>
              <a:rPr lang="en-US" sz="1500" b="1" dirty="0">
                <a:solidFill>
                  <a:srgbClr val="E8E8E8"/>
                </a:solidFill>
                <a:latin typeface="Calibri"/>
                <a:ea typeface="Calibri"/>
                <a:cs typeface="Calibri"/>
              </a:rPr>
              <a:t>       Rooftop Access</a:t>
            </a:r>
          </a:p>
        </p:txBody>
      </p:sp>
      <p:cxnSp>
        <p:nvCxnSpPr>
          <p:cNvPr id="51" name="Straight Connector 50">
            <a:extLst>
              <a:ext uri="{FF2B5EF4-FFF2-40B4-BE49-F238E27FC236}">
                <a16:creationId xmlns:a16="http://schemas.microsoft.com/office/drawing/2014/main" id="{3F4AFFDD-1CCE-4F60-8007-459C2364B024}"/>
              </a:ext>
            </a:extLst>
          </p:cNvPr>
          <p:cNvCxnSpPr>
            <a:cxnSpLocks/>
          </p:cNvCxnSpPr>
          <p:nvPr/>
        </p:nvCxnSpPr>
        <p:spPr>
          <a:xfrm>
            <a:off x="158156" y="8723539"/>
            <a:ext cx="65996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
        <p:nvSpPr>
          <p:cNvPr id="53" name="Flowchart: Merge 52">
            <a:extLst>
              <a:ext uri="{FF2B5EF4-FFF2-40B4-BE49-F238E27FC236}">
                <a16:creationId xmlns:a16="http://schemas.microsoft.com/office/drawing/2014/main" id="{5819120F-7FD2-17C6-442A-417F3FDA71BA}"/>
              </a:ext>
            </a:extLst>
          </p:cNvPr>
          <p:cNvSpPr/>
          <p:nvPr/>
        </p:nvSpPr>
        <p:spPr>
          <a:xfrm>
            <a:off x="427614" y="9260786"/>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5" name="Arrow: Down 54">
            <a:extLst>
              <a:ext uri="{FF2B5EF4-FFF2-40B4-BE49-F238E27FC236}">
                <a16:creationId xmlns:a16="http://schemas.microsoft.com/office/drawing/2014/main" id="{BA9806D5-C309-111F-90EA-2FFDBD85FADE}"/>
              </a:ext>
            </a:extLst>
          </p:cNvPr>
          <p:cNvSpPr/>
          <p:nvPr/>
        </p:nvSpPr>
        <p:spPr>
          <a:xfrm>
            <a:off x="430790" y="8874232"/>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Arrow: U-Turn 56">
            <a:extLst>
              <a:ext uri="{FF2B5EF4-FFF2-40B4-BE49-F238E27FC236}">
                <a16:creationId xmlns:a16="http://schemas.microsoft.com/office/drawing/2014/main" id="{B98236A8-BFE8-C755-BF8F-FCD979CE2257}"/>
              </a:ext>
            </a:extLst>
          </p:cNvPr>
          <p:cNvSpPr/>
          <p:nvPr/>
        </p:nvSpPr>
        <p:spPr>
          <a:xfrm>
            <a:off x="426821" y="9584638"/>
            <a:ext cx="309563" cy="321468"/>
          </a:xfrm>
          <a:prstGeom prst="utur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3" name="Freeform: Shape 32">
            <a:extLst>
              <a:ext uri="{FF2B5EF4-FFF2-40B4-BE49-F238E27FC236}">
                <a16:creationId xmlns:a16="http://schemas.microsoft.com/office/drawing/2014/main" id="{74D7D477-7A8E-3B43-40C2-61FB1D785EEE}"/>
              </a:ext>
            </a:extLst>
          </p:cNvPr>
          <p:cNvSpPr/>
          <p:nvPr/>
        </p:nvSpPr>
        <p:spPr>
          <a:xfrm>
            <a:off x="461142" y="1182415"/>
            <a:ext cx="13846065" cy="5746532"/>
          </a:xfrm>
          <a:custGeom>
            <a:avLst/>
            <a:gdLst>
              <a:gd name="connsiteX0" fmla="*/ 7346731 w 9230710"/>
              <a:gd name="connsiteY0" fmla="*/ 0 h 3831021"/>
              <a:gd name="connsiteX1" fmla="*/ 0 w 9230710"/>
              <a:gd name="connsiteY1" fmla="*/ 1686910 h 3831021"/>
              <a:gd name="connsiteX2" fmla="*/ 662151 w 9230710"/>
              <a:gd name="connsiteY2" fmla="*/ 3831021 h 3831021"/>
              <a:gd name="connsiteX3" fmla="*/ 2916620 w 9230710"/>
              <a:gd name="connsiteY3" fmla="*/ 3429000 h 3831021"/>
              <a:gd name="connsiteX4" fmla="*/ 2963917 w 9230710"/>
              <a:gd name="connsiteY4" fmla="*/ 3499945 h 3831021"/>
              <a:gd name="connsiteX5" fmla="*/ 4737538 w 9230710"/>
              <a:gd name="connsiteY5" fmla="*/ 3208283 h 3831021"/>
              <a:gd name="connsiteX6" fmla="*/ 4737538 w 9230710"/>
              <a:gd name="connsiteY6" fmla="*/ 3090041 h 3831021"/>
              <a:gd name="connsiteX7" fmla="*/ 4934606 w 9230710"/>
              <a:gd name="connsiteY7" fmla="*/ 3050627 h 3831021"/>
              <a:gd name="connsiteX8" fmla="*/ 4997669 w 9230710"/>
              <a:gd name="connsiteY8" fmla="*/ 3168869 h 3831021"/>
              <a:gd name="connsiteX9" fmla="*/ 5793827 w 9230710"/>
              <a:gd name="connsiteY9" fmla="*/ 3019096 h 3831021"/>
              <a:gd name="connsiteX10" fmla="*/ 5754413 w 9230710"/>
              <a:gd name="connsiteY10" fmla="*/ 2869324 h 3831021"/>
              <a:gd name="connsiteX11" fmla="*/ 5904186 w 9230710"/>
              <a:gd name="connsiteY11" fmla="*/ 2845676 h 3831021"/>
              <a:gd name="connsiteX12" fmla="*/ 9144000 w 9230710"/>
              <a:gd name="connsiteY12" fmla="*/ 2230821 h 3831021"/>
              <a:gd name="connsiteX13" fmla="*/ 9230710 w 9230710"/>
              <a:gd name="connsiteY13" fmla="*/ 2207172 h 3831021"/>
              <a:gd name="connsiteX14" fmla="*/ 7346731 w 9230710"/>
              <a:gd name="connsiteY14" fmla="*/ 0 h 383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30710" h="3831021">
                <a:moveTo>
                  <a:pt x="7346731" y="0"/>
                </a:moveTo>
                <a:lnTo>
                  <a:pt x="0" y="1686910"/>
                </a:lnTo>
                <a:lnTo>
                  <a:pt x="662151" y="3831021"/>
                </a:lnTo>
                <a:lnTo>
                  <a:pt x="2916620" y="3429000"/>
                </a:lnTo>
                <a:lnTo>
                  <a:pt x="2963917" y="3499945"/>
                </a:lnTo>
                <a:lnTo>
                  <a:pt x="4737538" y="3208283"/>
                </a:lnTo>
                <a:lnTo>
                  <a:pt x="4737538" y="3090041"/>
                </a:lnTo>
                <a:lnTo>
                  <a:pt x="4934606" y="3050627"/>
                </a:lnTo>
                <a:lnTo>
                  <a:pt x="4997669" y="3168869"/>
                </a:lnTo>
                <a:lnTo>
                  <a:pt x="5793827" y="3019096"/>
                </a:lnTo>
                <a:lnTo>
                  <a:pt x="5754413" y="2869324"/>
                </a:lnTo>
                <a:lnTo>
                  <a:pt x="5904186" y="2845676"/>
                </a:lnTo>
                <a:lnTo>
                  <a:pt x="9144000" y="2230821"/>
                </a:lnTo>
                <a:lnTo>
                  <a:pt x="9230710" y="2207172"/>
                </a:lnTo>
                <a:lnTo>
                  <a:pt x="7346731" y="0"/>
                </a:lnTo>
                <a:close/>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a:p>
        </p:txBody>
      </p:sp>
      <p:sp>
        <p:nvSpPr>
          <p:cNvPr id="31" name="Arrow: Down 30">
            <a:extLst>
              <a:ext uri="{FF2B5EF4-FFF2-40B4-BE49-F238E27FC236}">
                <a16:creationId xmlns:a16="http://schemas.microsoft.com/office/drawing/2014/main" id="{E5605162-3E9E-5C7E-928A-CDFA7E1DA74E}"/>
              </a:ext>
            </a:extLst>
          </p:cNvPr>
          <p:cNvSpPr/>
          <p:nvPr/>
        </p:nvSpPr>
        <p:spPr>
          <a:xfrm rot="9752858">
            <a:off x="4278833" y="6392862"/>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Arrow: Down 31">
            <a:extLst>
              <a:ext uri="{FF2B5EF4-FFF2-40B4-BE49-F238E27FC236}">
                <a16:creationId xmlns:a16="http://schemas.microsoft.com/office/drawing/2014/main" id="{7525ACB7-1021-3E76-0886-30B0B52C2D16}"/>
              </a:ext>
            </a:extLst>
          </p:cNvPr>
          <p:cNvSpPr/>
          <p:nvPr/>
        </p:nvSpPr>
        <p:spPr>
          <a:xfrm rot="9752858">
            <a:off x="8392096" y="5405409"/>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Flowchart: Merge 33">
            <a:extLst>
              <a:ext uri="{FF2B5EF4-FFF2-40B4-BE49-F238E27FC236}">
                <a16:creationId xmlns:a16="http://schemas.microsoft.com/office/drawing/2014/main" id="{A76A621A-482C-4AFF-1FA1-B6CCCE5E2EA7}"/>
              </a:ext>
            </a:extLst>
          </p:cNvPr>
          <p:cNvSpPr/>
          <p:nvPr/>
        </p:nvSpPr>
        <p:spPr>
          <a:xfrm rot="10057297">
            <a:off x="6802499" y="5921264"/>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Flowchart: Merge 34">
            <a:extLst>
              <a:ext uri="{FF2B5EF4-FFF2-40B4-BE49-F238E27FC236}">
                <a16:creationId xmlns:a16="http://schemas.microsoft.com/office/drawing/2014/main" id="{288B9740-BD49-C775-4CC6-2787200695CF}"/>
              </a:ext>
            </a:extLst>
          </p:cNvPr>
          <p:cNvSpPr/>
          <p:nvPr/>
        </p:nvSpPr>
        <p:spPr>
          <a:xfrm rot="10057297">
            <a:off x="8056092" y="5486882"/>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6" name="Flowchart: Merge 35">
            <a:extLst>
              <a:ext uri="{FF2B5EF4-FFF2-40B4-BE49-F238E27FC236}">
                <a16:creationId xmlns:a16="http://schemas.microsoft.com/office/drawing/2014/main" id="{E8635966-1C87-FB0E-7C35-31EF2FE88BDB}"/>
              </a:ext>
            </a:extLst>
          </p:cNvPr>
          <p:cNvSpPr/>
          <p:nvPr/>
        </p:nvSpPr>
        <p:spPr>
          <a:xfrm rot="10057297">
            <a:off x="7772811" y="5526136"/>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0" name="Flowchart: Merge 39">
            <a:extLst>
              <a:ext uri="{FF2B5EF4-FFF2-40B4-BE49-F238E27FC236}">
                <a16:creationId xmlns:a16="http://schemas.microsoft.com/office/drawing/2014/main" id="{FA174E20-2D6B-45E8-8C81-EC10977BDAC1}"/>
              </a:ext>
            </a:extLst>
          </p:cNvPr>
          <p:cNvSpPr/>
          <p:nvPr/>
        </p:nvSpPr>
        <p:spPr>
          <a:xfrm rot="10057297">
            <a:off x="9314033" y="5243812"/>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Flowchart: Merge 40">
            <a:extLst>
              <a:ext uri="{FF2B5EF4-FFF2-40B4-BE49-F238E27FC236}">
                <a16:creationId xmlns:a16="http://schemas.microsoft.com/office/drawing/2014/main" id="{71E3E248-25ED-597E-F8A8-BD7489A7C625}"/>
              </a:ext>
            </a:extLst>
          </p:cNvPr>
          <p:cNvSpPr/>
          <p:nvPr/>
        </p:nvSpPr>
        <p:spPr>
          <a:xfrm rot="10057297">
            <a:off x="8727306" y="5353762"/>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2" name="Flowchart: Merge 41">
            <a:extLst>
              <a:ext uri="{FF2B5EF4-FFF2-40B4-BE49-F238E27FC236}">
                <a16:creationId xmlns:a16="http://schemas.microsoft.com/office/drawing/2014/main" id="{7B0E6587-B68B-0517-2FDF-570123934D62}"/>
              </a:ext>
            </a:extLst>
          </p:cNvPr>
          <p:cNvSpPr/>
          <p:nvPr/>
        </p:nvSpPr>
        <p:spPr>
          <a:xfrm rot="10057297">
            <a:off x="9026825" y="5288275"/>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Flowchart: Merge 42">
            <a:extLst>
              <a:ext uri="{FF2B5EF4-FFF2-40B4-BE49-F238E27FC236}">
                <a16:creationId xmlns:a16="http://schemas.microsoft.com/office/drawing/2014/main" id="{9E04E773-922E-1AB2-97F5-140BC8082FDE}"/>
              </a:ext>
            </a:extLst>
          </p:cNvPr>
          <p:cNvSpPr/>
          <p:nvPr/>
        </p:nvSpPr>
        <p:spPr>
          <a:xfrm rot="10057297">
            <a:off x="7997504" y="4839916"/>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Flowchart: Merge 43">
            <a:extLst>
              <a:ext uri="{FF2B5EF4-FFF2-40B4-BE49-F238E27FC236}">
                <a16:creationId xmlns:a16="http://schemas.microsoft.com/office/drawing/2014/main" id="{25AACC35-DDFC-E15D-53C2-C2E53F481CD5}"/>
              </a:ext>
            </a:extLst>
          </p:cNvPr>
          <p:cNvSpPr/>
          <p:nvPr/>
        </p:nvSpPr>
        <p:spPr>
          <a:xfrm rot="10057297">
            <a:off x="9175698" y="4628575"/>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TextBox 34">
            <a:extLst>
              <a:ext uri="{FF2B5EF4-FFF2-40B4-BE49-F238E27FC236}">
                <a16:creationId xmlns:a16="http://schemas.microsoft.com/office/drawing/2014/main" id="{66ED0318-A621-DD85-35D4-7F94CB1646FB}"/>
              </a:ext>
            </a:extLst>
          </p:cNvPr>
          <p:cNvSpPr txBox="1"/>
          <p:nvPr/>
        </p:nvSpPr>
        <p:spPr>
          <a:xfrm>
            <a:off x="10975797" y="5502110"/>
            <a:ext cx="1033745"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VEHICLE GATE</a:t>
            </a:r>
            <a:endParaRPr lang="en-US" sz="2700" dirty="0"/>
          </a:p>
        </p:txBody>
      </p:sp>
      <p:cxnSp>
        <p:nvCxnSpPr>
          <p:cNvPr id="23" name="Straight Arrow Connector 22">
            <a:extLst>
              <a:ext uri="{FF2B5EF4-FFF2-40B4-BE49-F238E27FC236}">
                <a16:creationId xmlns:a16="http://schemas.microsoft.com/office/drawing/2014/main" id="{85A17E65-406A-36EE-C055-D23979E3475D}"/>
              </a:ext>
            </a:extLst>
          </p:cNvPr>
          <p:cNvCxnSpPr>
            <a:cxnSpLocks/>
          </p:cNvCxnSpPr>
          <p:nvPr/>
        </p:nvCxnSpPr>
        <p:spPr>
          <a:xfrm flipV="1">
            <a:off x="11491083" y="4923787"/>
            <a:ext cx="3" cy="57832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6" name="Arrow: U-Turn 45">
            <a:extLst>
              <a:ext uri="{FF2B5EF4-FFF2-40B4-BE49-F238E27FC236}">
                <a16:creationId xmlns:a16="http://schemas.microsoft.com/office/drawing/2014/main" id="{038508BC-8E0C-A2F9-F2AE-57669B4B6044}"/>
              </a:ext>
            </a:extLst>
          </p:cNvPr>
          <p:cNvSpPr/>
          <p:nvPr/>
        </p:nvSpPr>
        <p:spPr>
          <a:xfrm rot="10454379">
            <a:off x="8569682" y="4723971"/>
            <a:ext cx="309563" cy="321468"/>
          </a:xfrm>
          <a:prstGeom prst="utur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47" name="TextBox 34">
            <a:extLst>
              <a:ext uri="{FF2B5EF4-FFF2-40B4-BE49-F238E27FC236}">
                <a16:creationId xmlns:a16="http://schemas.microsoft.com/office/drawing/2014/main" id="{2BEE3580-157F-6622-BC94-8A633E06F517}"/>
              </a:ext>
            </a:extLst>
          </p:cNvPr>
          <p:cNvSpPr txBox="1"/>
          <p:nvPr/>
        </p:nvSpPr>
        <p:spPr>
          <a:xfrm>
            <a:off x="7859577" y="3320750"/>
            <a:ext cx="1249509"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MAIN RESIDENCE</a:t>
            </a:r>
            <a:endParaRPr lang="en-US" sz="2700" dirty="0"/>
          </a:p>
        </p:txBody>
      </p:sp>
      <p:pic>
        <p:nvPicPr>
          <p:cNvPr id="14" name="Picture 13" descr="A blue and black logo&#10;&#10;AI-generated content may be incorrect.">
            <a:extLst>
              <a:ext uri="{FF2B5EF4-FFF2-40B4-BE49-F238E27FC236}">
                <a16:creationId xmlns:a16="http://schemas.microsoft.com/office/drawing/2014/main" id="{8AD3D7EB-82C1-0480-2499-A03EEFB57D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9" y="7667"/>
            <a:ext cx="1989358" cy="888834"/>
          </a:xfrm>
          <a:prstGeom prst="rect">
            <a:avLst/>
          </a:prstGeom>
        </p:spPr>
      </p:pic>
      <p:sp>
        <p:nvSpPr>
          <p:cNvPr id="15" name="Rectangle 14">
            <a:extLst>
              <a:ext uri="{FF2B5EF4-FFF2-40B4-BE49-F238E27FC236}">
                <a16:creationId xmlns:a16="http://schemas.microsoft.com/office/drawing/2014/main" id="{A3829FB0-506F-39E2-0C51-7AD56F409B0E}"/>
              </a:ext>
            </a:extLst>
          </p:cNvPr>
          <p:cNvSpPr/>
          <p:nvPr/>
        </p:nvSpPr>
        <p:spPr>
          <a:xfrm>
            <a:off x="2096210" y="177244"/>
            <a:ext cx="2096932" cy="484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CALLSIGN: MISFIT01</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OPN DARK LAB | AFG</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DTG: 200701ZJUN25</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MGRS: 33T XE 14367 17683</a:t>
            </a:r>
          </a:p>
        </p:txBody>
      </p:sp>
      <p:sp>
        <p:nvSpPr>
          <p:cNvPr id="6" name="Arrow: Down 5">
            <a:extLst>
              <a:ext uri="{FF2B5EF4-FFF2-40B4-BE49-F238E27FC236}">
                <a16:creationId xmlns:a16="http://schemas.microsoft.com/office/drawing/2014/main" id="{6AF549A1-E721-E3E2-F86A-386C9E8DFD80}"/>
              </a:ext>
            </a:extLst>
          </p:cNvPr>
          <p:cNvSpPr/>
          <p:nvPr/>
        </p:nvSpPr>
        <p:spPr>
          <a:xfrm rot="20442425">
            <a:off x="6802897" y="1851522"/>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extBox 15">
            <a:extLst>
              <a:ext uri="{FF2B5EF4-FFF2-40B4-BE49-F238E27FC236}">
                <a16:creationId xmlns:a16="http://schemas.microsoft.com/office/drawing/2014/main" id="{FE2E79A8-48E8-B612-05CC-A63994FBA08A}"/>
              </a:ext>
            </a:extLst>
          </p:cNvPr>
          <p:cNvSpPr txBox="1"/>
          <p:nvPr/>
        </p:nvSpPr>
        <p:spPr>
          <a:xfrm>
            <a:off x="-6" y="9963901"/>
            <a:ext cx="18288006" cy="323165"/>
          </a:xfrm>
          <a:prstGeom prst="rect">
            <a:avLst/>
          </a:prstGeom>
          <a:solidFill>
            <a:schemeClr val="tx1"/>
          </a:solidFill>
        </p:spPr>
        <p:txBody>
          <a:bodyPr wrap="square" rtlCol="0">
            <a:spAutoFit/>
          </a:bodyPr>
          <a:lstStyle/>
          <a:p>
            <a:pPr algn="ctr" defTabSz="1371600">
              <a:defRPr/>
            </a:pPr>
            <a:r>
              <a:rPr lang="en-US" sz="1500" b="1" dirty="0">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endParaRPr lang="en-US" sz="2700" dirty="0">
              <a:solidFill>
                <a:prstClr val="black"/>
              </a:solidFill>
              <a:latin typeface="Aptos" panose="02110004020202020204"/>
            </a:endParaRPr>
          </a:p>
        </p:txBody>
      </p:sp>
    </p:spTree>
    <p:extLst>
      <p:ext uri="{BB962C8B-B14F-4D97-AF65-F5344CB8AC3E}">
        <p14:creationId xmlns:p14="http://schemas.microsoft.com/office/powerpoint/2010/main" val="314446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2D171-86E5-A0FA-6DD2-9D1AFDE7A93E}"/>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E124D622-CB42-9506-B187-506AB7B76EDD}"/>
              </a:ext>
            </a:extLst>
          </p:cNvPr>
          <p:cNvPicPr>
            <a:picLocks noChangeAspect="1"/>
          </p:cNvPicPr>
          <p:nvPr/>
        </p:nvPicPr>
        <p:blipFill>
          <a:blip r:embed="rId3"/>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30081CF1-D88D-E081-FF1E-5DD813547D50}"/>
              </a:ext>
            </a:extLst>
          </p:cNvPr>
          <p:cNvSpPr>
            <a:spLocks noGrp="1" noRot="1" noMove="1" noResize="1" noEditPoints="1" noAdjustHandles="1" noChangeArrowheads="1" noChangeShapeType="1"/>
          </p:cNvSpPr>
          <p:nvPr/>
        </p:nvSpPr>
        <p:spPr>
          <a:xfrm>
            <a:off x="-6" y="6830"/>
            <a:ext cx="18281183" cy="8961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prstClr val="white"/>
              </a:solidFill>
              <a:latin typeface="Aptos" panose="02110004020202020204"/>
            </a:endParaRPr>
          </a:p>
        </p:txBody>
      </p:sp>
      <p:sp>
        <p:nvSpPr>
          <p:cNvPr id="8" name="TextBox 7">
            <a:extLst>
              <a:ext uri="{FF2B5EF4-FFF2-40B4-BE49-F238E27FC236}">
                <a16:creationId xmlns:a16="http://schemas.microsoft.com/office/drawing/2014/main" id="{A52A27BD-D89A-6C9C-477E-316968D8B677}"/>
              </a:ext>
            </a:extLst>
          </p:cNvPr>
          <p:cNvSpPr txBox="1">
            <a:spLocks noGrp="1" noRot="1" noMove="1" noResize="1" noEditPoints="1" noAdjustHandles="1" noChangeArrowheads="1" noChangeShapeType="1"/>
          </p:cNvSpPr>
          <p:nvPr/>
        </p:nvSpPr>
        <p:spPr>
          <a:xfrm>
            <a:off x="8151620" y="337772"/>
            <a:ext cx="1984774" cy="369332"/>
          </a:xfrm>
          <a:prstGeom prst="rect">
            <a:avLst/>
          </a:prstGeom>
          <a:noFill/>
        </p:spPr>
        <p:txBody>
          <a:bodyPr wrap="none" lIns="137160" tIns="68580" rIns="137160" bIns="68580" rtlCol="0" anchor="t">
            <a:spAutoFit/>
          </a:bodyPr>
          <a:lstStyle/>
          <a:p>
            <a:pPr algn="ctr">
              <a:defRPr/>
            </a:pPr>
            <a:r>
              <a:rPr lang="en-US" sz="1500" b="1" dirty="0">
                <a:solidFill>
                  <a:schemeClr val="bg1"/>
                </a:solidFill>
                <a:latin typeface="Calibri"/>
                <a:ea typeface="Calibri"/>
                <a:cs typeface="Calibri"/>
              </a:rPr>
              <a:t>Compound</a:t>
            </a:r>
            <a:r>
              <a:rPr lang="en-US" sz="1500" b="1" dirty="0">
                <a:solidFill>
                  <a:srgbClr val="FF0000"/>
                </a:solidFill>
                <a:latin typeface="Calibri"/>
                <a:ea typeface="Calibri"/>
                <a:cs typeface="Calibri"/>
              </a:rPr>
              <a:t> </a:t>
            </a:r>
            <a:r>
              <a:rPr lang="en-US" sz="1500" b="1" dirty="0">
                <a:solidFill>
                  <a:schemeClr val="bg1"/>
                </a:solidFill>
                <a:latin typeface="Calibri"/>
                <a:ea typeface="Calibri"/>
                <a:cs typeface="Calibri"/>
              </a:rPr>
              <a:t>West Side</a:t>
            </a:r>
            <a:endParaRPr lang="en-US" sz="2700" dirty="0">
              <a:solidFill>
                <a:schemeClr val="bg1"/>
              </a:solidFill>
            </a:endParaRPr>
          </a:p>
        </p:txBody>
      </p:sp>
      <p:sp>
        <p:nvSpPr>
          <p:cNvPr id="13" name="TextBox 12">
            <a:extLst>
              <a:ext uri="{FF2B5EF4-FFF2-40B4-BE49-F238E27FC236}">
                <a16:creationId xmlns:a16="http://schemas.microsoft.com/office/drawing/2014/main" id="{02A3CAB7-AE25-2B87-E305-EB1985461FD9}"/>
              </a:ext>
            </a:extLst>
          </p:cNvPr>
          <p:cNvSpPr txBox="1">
            <a:spLocks noGrp="1" noRot="1" noMove="1" noResize="1" noEditPoints="1" noAdjustHandles="1" noChangeArrowheads="1" noChangeShapeType="1"/>
          </p:cNvSpPr>
          <p:nvPr/>
        </p:nvSpPr>
        <p:spPr>
          <a:xfrm>
            <a:off x="8483604" y="-13642"/>
            <a:ext cx="1327607" cy="323165"/>
          </a:xfrm>
          <a:prstGeom prst="rect">
            <a:avLst/>
          </a:prstGeom>
          <a:noFill/>
        </p:spPr>
        <p:txBody>
          <a:bodyPr wrap="none" rtlCol="0">
            <a:spAutoFit/>
          </a:bodyPr>
          <a:lstStyle/>
          <a:p>
            <a:pPr algn="ctr" defTabSz="1371600">
              <a:defRPr/>
            </a:pPr>
            <a:r>
              <a:rPr lang="en-US" sz="1500" b="1">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p>
        </p:txBody>
      </p:sp>
      <p:grpSp>
        <p:nvGrpSpPr>
          <p:cNvPr id="2" name="Group 1">
            <a:extLst>
              <a:ext uri="{FF2B5EF4-FFF2-40B4-BE49-F238E27FC236}">
                <a16:creationId xmlns:a16="http://schemas.microsoft.com/office/drawing/2014/main" id="{F85B849F-4DE2-AA2A-5DFD-7637F21911A0}"/>
              </a:ext>
            </a:extLst>
          </p:cNvPr>
          <p:cNvGrpSpPr/>
          <p:nvPr/>
        </p:nvGrpSpPr>
        <p:grpSpPr>
          <a:xfrm rot="17241973">
            <a:off x="17716192" y="96928"/>
            <a:ext cx="233553" cy="716006"/>
            <a:chOff x="11277917" y="906962"/>
            <a:chExt cx="155702" cy="477337"/>
          </a:xfrm>
        </p:grpSpPr>
        <p:sp>
          <p:nvSpPr>
            <p:cNvPr id="3" name="Rectangle 2">
              <a:extLst>
                <a:ext uri="{FF2B5EF4-FFF2-40B4-BE49-F238E27FC236}">
                  <a16:creationId xmlns:a16="http://schemas.microsoft.com/office/drawing/2014/main" id="{4A26DD5D-3F4B-6D57-DF74-91BE689BFB3B}"/>
                </a:ext>
              </a:extLst>
            </p:cNvPr>
            <p:cNvSpPr/>
            <p:nvPr/>
          </p:nvSpPr>
          <p:spPr>
            <a:xfrm>
              <a:off x="11277917" y="906962"/>
              <a:ext cx="155702" cy="477337"/>
            </a:xfrm>
            <a:prstGeom prst="rect">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12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3BB359F5-30EC-8066-5B8D-2C48DBB50047}"/>
                </a:ext>
              </a:extLst>
            </p:cNvPr>
            <p:cNvCxnSpPr>
              <a:cxnSpLocks/>
            </p:cNvCxnSpPr>
            <p:nvPr/>
          </p:nvCxnSpPr>
          <p:spPr>
            <a:xfrm flipV="1">
              <a:off x="11356348" y="1020278"/>
              <a:ext cx="546" cy="323607"/>
            </a:xfrm>
            <a:prstGeom prst="straightConnector1">
              <a:avLst/>
            </a:prstGeom>
            <a:ln w="9525">
              <a:solidFill>
                <a:schemeClr val="bg1"/>
              </a:solidFill>
              <a:tailEnd type="triangle" w="sm" len="sm"/>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F0B3436-57A8-A981-23BC-F0D664EC446E}"/>
                </a:ext>
              </a:extLst>
            </p:cNvPr>
            <p:cNvSpPr txBox="1"/>
            <p:nvPr/>
          </p:nvSpPr>
          <p:spPr>
            <a:xfrm>
              <a:off x="11328742" y="920689"/>
              <a:ext cx="56627" cy="92333"/>
            </a:xfrm>
            <a:prstGeom prst="rect">
              <a:avLst/>
            </a:prstGeom>
            <a:solidFill>
              <a:schemeClr val="tx1"/>
            </a:solidFill>
          </p:spPr>
          <p:txBody>
            <a:bodyPr wrap="square" lIns="0" tIns="0" rIns="0" bIns="0" rtlCol="0">
              <a:spAutoFit/>
            </a:bodyPr>
            <a:lstStyle/>
            <a:p>
              <a:pPr defTabSz="1371600">
                <a:defRPr/>
              </a:pPr>
              <a:r>
                <a:rPr lang="en-US" sz="900" b="1">
                  <a:solidFill>
                    <a:srgbClr val="E8E8E8"/>
                  </a:solidFill>
                  <a:latin typeface="Calibri" panose="020F0502020204030204" pitchFamily="34" charset="0"/>
                  <a:ea typeface="Calibri" panose="020F0502020204030204" pitchFamily="34" charset="0"/>
                  <a:cs typeface="Calibri" panose="020F0502020204030204" pitchFamily="34" charset="0"/>
                </a:rPr>
                <a:t>N</a:t>
              </a:r>
            </a:p>
          </p:txBody>
        </p:sp>
        <p:cxnSp>
          <p:nvCxnSpPr>
            <p:cNvPr id="9" name="Straight Connector 8">
              <a:extLst>
                <a:ext uri="{FF2B5EF4-FFF2-40B4-BE49-F238E27FC236}">
                  <a16:creationId xmlns:a16="http://schemas.microsoft.com/office/drawing/2014/main" id="{C9835795-CD65-5BA5-A7C0-59B189B4B64E}"/>
                </a:ext>
              </a:extLst>
            </p:cNvPr>
            <p:cNvCxnSpPr>
              <a:cxnSpLocks/>
            </p:cNvCxnSpPr>
            <p:nvPr/>
          </p:nvCxnSpPr>
          <p:spPr>
            <a:xfrm>
              <a:off x="11308603" y="1189090"/>
              <a:ext cx="96252"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FF724D5D-625A-51FD-839D-FA2D9FBD4573}"/>
                </a:ext>
              </a:extLst>
            </p:cNvPr>
            <p:cNvSpPr/>
            <p:nvPr/>
          </p:nvSpPr>
          <p:spPr>
            <a:xfrm>
              <a:off x="11333477" y="1164382"/>
              <a:ext cx="45719" cy="45719"/>
            </a:xfrm>
            <a:prstGeom prst="ellipse">
              <a:avLst/>
            </a:prstGeom>
            <a:solidFill>
              <a:schemeClr val="tx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0" name="TextBox 19">
            <a:extLst>
              <a:ext uri="{FF2B5EF4-FFF2-40B4-BE49-F238E27FC236}">
                <a16:creationId xmlns:a16="http://schemas.microsoft.com/office/drawing/2014/main" id="{96C51152-31DE-2B4E-58A4-ED22A0E42243}"/>
              </a:ext>
            </a:extLst>
          </p:cNvPr>
          <p:cNvSpPr txBox="1"/>
          <p:nvPr/>
        </p:nvSpPr>
        <p:spPr>
          <a:xfrm>
            <a:off x="21197" y="8797487"/>
            <a:ext cx="2307494" cy="1141466"/>
          </a:xfrm>
          <a:prstGeom prst="rect">
            <a:avLst/>
          </a:prstGeom>
          <a:solidFill>
            <a:schemeClr val="tx1"/>
          </a:solidFill>
          <a:ln w="12700">
            <a:noFill/>
          </a:ln>
        </p:spPr>
        <p:txBody>
          <a:bodyPr wrap="square" lIns="68580" tIns="68580" rIns="68580" bIns="68580" rtlCol="0" anchor="t">
            <a:spAutoFit/>
          </a:bodyPr>
          <a:lstStyle/>
          <a:p>
            <a:pPr algn="ctr" defTabSz="1371600">
              <a:lnSpc>
                <a:spcPct val="150000"/>
              </a:lnSpc>
              <a:defRPr/>
            </a:pPr>
            <a:r>
              <a:rPr lang="en-US" sz="1500" b="1" dirty="0">
                <a:solidFill>
                  <a:srgbClr val="E8E8E8"/>
                </a:solidFill>
                <a:latin typeface="Calibri"/>
                <a:ea typeface="Calibri"/>
                <a:cs typeface="Calibri"/>
              </a:rPr>
              <a:t>          Perimeter</a:t>
            </a:r>
            <a:endParaRPr lang="en-US" sz="1500" b="1" dirty="0">
              <a:solidFill>
                <a:srgbClr val="E8E8E8"/>
              </a:solidFill>
              <a:latin typeface="Calibri" panose="020F0502020204030204" pitchFamily="34" charset="0"/>
              <a:ea typeface="Calibri" panose="020F0502020204030204" pitchFamily="34" charset="0"/>
              <a:cs typeface="Calibri" panose="020F0502020204030204" pitchFamily="34" charset="0"/>
            </a:endParaRPr>
          </a:p>
          <a:p>
            <a:pPr algn="ctr">
              <a:lnSpc>
                <a:spcPct val="150000"/>
              </a:lnSpc>
              <a:defRPr/>
            </a:pPr>
            <a:r>
              <a:rPr lang="en-US" sz="1500" b="1" dirty="0">
                <a:solidFill>
                  <a:srgbClr val="E8E8E8"/>
                </a:solidFill>
                <a:latin typeface="Calibri"/>
                <a:ea typeface="Calibri"/>
                <a:cs typeface="Calibri"/>
              </a:rPr>
              <a:t>          Entrances</a:t>
            </a:r>
          </a:p>
          <a:p>
            <a:pPr algn="ctr">
              <a:lnSpc>
                <a:spcPct val="150000"/>
              </a:lnSpc>
              <a:defRPr/>
            </a:pPr>
            <a:r>
              <a:rPr lang="en-US" sz="1500" b="1" dirty="0">
                <a:solidFill>
                  <a:srgbClr val="E8E8E8"/>
                </a:solidFill>
                <a:latin typeface="Calibri"/>
                <a:ea typeface="Calibri"/>
                <a:cs typeface="Calibri"/>
              </a:rPr>
              <a:t>   Windows</a:t>
            </a:r>
          </a:p>
        </p:txBody>
      </p:sp>
      <p:cxnSp>
        <p:nvCxnSpPr>
          <p:cNvPr id="26" name="Straight Connector 25">
            <a:extLst>
              <a:ext uri="{FF2B5EF4-FFF2-40B4-BE49-F238E27FC236}">
                <a16:creationId xmlns:a16="http://schemas.microsoft.com/office/drawing/2014/main" id="{0A3A01EF-CCA6-B812-84A7-F3068EBF3353}"/>
              </a:ext>
            </a:extLst>
          </p:cNvPr>
          <p:cNvCxnSpPr>
            <a:cxnSpLocks/>
          </p:cNvCxnSpPr>
          <p:nvPr/>
        </p:nvCxnSpPr>
        <p:spPr>
          <a:xfrm>
            <a:off x="158810" y="9064692"/>
            <a:ext cx="65996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
        <p:nvSpPr>
          <p:cNvPr id="28" name="Flowchart: Merge 27">
            <a:extLst>
              <a:ext uri="{FF2B5EF4-FFF2-40B4-BE49-F238E27FC236}">
                <a16:creationId xmlns:a16="http://schemas.microsoft.com/office/drawing/2014/main" id="{EBE858F0-776B-1B8A-7AAF-49C204C9C6A4}"/>
              </a:ext>
            </a:extLst>
          </p:cNvPr>
          <p:cNvSpPr/>
          <p:nvPr/>
        </p:nvSpPr>
        <p:spPr>
          <a:xfrm>
            <a:off x="428268" y="9601939"/>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Arrow: Down 30">
            <a:extLst>
              <a:ext uri="{FF2B5EF4-FFF2-40B4-BE49-F238E27FC236}">
                <a16:creationId xmlns:a16="http://schemas.microsoft.com/office/drawing/2014/main" id="{78145F0F-5388-51A7-103C-71122E69C914}"/>
              </a:ext>
            </a:extLst>
          </p:cNvPr>
          <p:cNvSpPr/>
          <p:nvPr/>
        </p:nvSpPr>
        <p:spPr>
          <a:xfrm>
            <a:off x="431444" y="9215385"/>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Flowchart: Merge 26">
            <a:extLst>
              <a:ext uri="{FF2B5EF4-FFF2-40B4-BE49-F238E27FC236}">
                <a16:creationId xmlns:a16="http://schemas.microsoft.com/office/drawing/2014/main" id="{D77AC8AE-B19B-12A6-7052-EB41DB1AA04A}"/>
              </a:ext>
            </a:extLst>
          </p:cNvPr>
          <p:cNvSpPr/>
          <p:nvPr/>
        </p:nvSpPr>
        <p:spPr>
          <a:xfrm rot="10481558">
            <a:off x="8534570" y="6006668"/>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Flowchart: Merge 29">
            <a:extLst>
              <a:ext uri="{FF2B5EF4-FFF2-40B4-BE49-F238E27FC236}">
                <a16:creationId xmlns:a16="http://schemas.microsoft.com/office/drawing/2014/main" id="{C97B9FD0-DD5A-FA0F-8CA2-443D4A94EBB2}"/>
              </a:ext>
            </a:extLst>
          </p:cNvPr>
          <p:cNvSpPr/>
          <p:nvPr/>
        </p:nvSpPr>
        <p:spPr>
          <a:xfrm rot="10481558">
            <a:off x="8807082" y="7968596"/>
            <a:ext cx="250827" cy="246065"/>
          </a:xfrm>
          <a:prstGeom prst="flowChartMerge">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Arrow: Down 31">
            <a:extLst>
              <a:ext uri="{FF2B5EF4-FFF2-40B4-BE49-F238E27FC236}">
                <a16:creationId xmlns:a16="http://schemas.microsoft.com/office/drawing/2014/main" id="{F9DF6D7C-AE5D-8B45-9ABB-9D8F4F890BDD}"/>
              </a:ext>
            </a:extLst>
          </p:cNvPr>
          <p:cNvSpPr/>
          <p:nvPr/>
        </p:nvSpPr>
        <p:spPr>
          <a:xfrm rot="10463710">
            <a:off x="9366707" y="8012172"/>
            <a:ext cx="250031" cy="321468"/>
          </a:xfrm>
          <a:prstGeom prst="downArrow">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Freeform: Shape 33">
            <a:extLst>
              <a:ext uri="{FF2B5EF4-FFF2-40B4-BE49-F238E27FC236}">
                <a16:creationId xmlns:a16="http://schemas.microsoft.com/office/drawing/2014/main" id="{3274DA5C-B1AE-B952-11D0-81D34733B802}"/>
              </a:ext>
            </a:extLst>
          </p:cNvPr>
          <p:cNvSpPr/>
          <p:nvPr/>
        </p:nvSpPr>
        <p:spPr>
          <a:xfrm>
            <a:off x="5999259" y="1514725"/>
            <a:ext cx="3780846" cy="8384651"/>
          </a:xfrm>
          <a:custGeom>
            <a:avLst/>
            <a:gdLst>
              <a:gd name="connsiteX0" fmla="*/ 2194560 w 2520564"/>
              <a:gd name="connsiteY0" fmla="*/ 1820848 h 5589767"/>
              <a:gd name="connsiteX1" fmla="*/ 2162755 w 2520564"/>
              <a:gd name="connsiteY1" fmla="*/ 0 h 5589767"/>
              <a:gd name="connsiteX2" fmla="*/ 0 w 2520564"/>
              <a:gd name="connsiteY2" fmla="*/ 556591 h 5589767"/>
              <a:gd name="connsiteX3" fmla="*/ 182880 w 2520564"/>
              <a:gd name="connsiteY3" fmla="*/ 2361537 h 5589767"/>
              <a:gd name="connsiteX4" fmla="*/ 270344 w 2520564"/>
              <a:gd name="connsiteY4" fmla="*/ 3124862 h 5589767"/>
              <a:gd name="connsiteX5" fmla="*/ 620202 w 2520564"/>
              <a:gd name="connsiteY5" fmla="*/ 5573864 h 5589767"/>
              <a:gd name="connsiteX6" fmla="*/ 644056 w 2520564"/>
              <a:gd name="connsiteY6" fmla="*/ 5573864 h 5589767"/>
              <a:gd name="connsiteX7" fmla="*/ 2480807 w 2520564"/>
              <a:gd name="connsiteY7" fmla="*/ 5589767 h 5589767"/>
              <a:gd name="connsiteX8" fmla="*/ 2449002 w 2520564"/>
              <a:gd name="connsiteY8" fmla="*/ 4659464 h 5589767"/>
              <a:gd name="connsiteX9" fmla="*/ 2520564 w 2520564"/>
              <a:gd name="connsiteY9" fmla="*/ 4293704 h 5589767"/>
              <a:gd name="connsiteX10" fmla="*/ 2464904 w 2520564"/>
              <a:gd name="connsiteY10" fmla="*/ 3021495 h 5589767"/>
              <a:gd name="connsiteX11" fmla="*/ 2456953 w 2520564"/>
              <a:gd name="connsiteY11" fmla="*/ 2902226 h 5589767"/>
              <a:gd name="connsiteX12" fmla="*/ 2417197 w 2520564"/>
              <a:gd name="connsiteY12" fmla="*/ 2902226 h 5589767"/>
              <a:gd name="connsiteX13" fmla="*/ 2361537 w 2520564"/>
              <a:gd name="connsiteY13" fmla="*/ 2067339 h 5589767"/>
              <a:gd name="connsiteX14" fmla="*/ 2250219 w 2520564"/>
              <a:gd name="connsiteY14" fmla="*/ 2051436 h 5589767"/>
              <a:gd name="connsiteX15" fmla="*/ 2226365 w 2520564"/>
              <a:gd name="connsiteY15" fmla="*/ 1844702 h 558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0564" h="5589767">
                <a:moveTo>
                  <a:pt x="2194560" y="1820848"/>
                </a:moveTo>
                <a:lnTo>
                  <a:pt x="2162755" y="0"/>
                </a:lnTo>
                <a:lnTo>
                  <a:pt x="0" y="556591"/>
                </a:lnTo>
                <a:lnTo>
                  <a:pt x="182880" y="2361537"/>
                </a:lnTo>
                <a:lnTo>
                  <a:pt x="270344" y="3124862"/>
                </a:lnTo>
                <a:lnTo>
                  <a:pt x="620202" y="5573864"/>
                </a:lnTo>
                <a:lnTo>
                  <a:pt x="644056" y="5573864"/>
                </a:lnTo>
                <a:lnTo>
                  <a:pt x="2480807" y="5589767"/>
                </a:lnTo>
                <a:lnTo>
                  <a:pt x="2449002" y="4659464"/>
                </a:lnTo>
                <a:lnTo>
                  <a:pt x="2520564" y="4293704"/>
                </a:lnTo>
                <a:lnTo>
                  <a:pt x="2464904" y="3021495"/>
                </a:lnTo>
                <a:lnTo>
                  <a:pt x="2456953" y="2902226"/>
                </a:lnTo>
                <a:lnTo>
                  <a:pt x="2417197" y="2902226"/>
                </a:lnTo>
                <a:lnTo>
                  <a:pt x="2361537" y="2067339"/>
                </a:lnTo>
                <a:lnTo>
                  <a:pt x="2250219" y="2051436"/>
                </a:lnTo>
                <a:lnTo>
                  <a:pt x="2226365" y="1844702"/>
                </a:ln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a:p>
        </p:txBody>
      </p:sp>
      <p:sp>
        <p:nvSpPr>
          <p:cNvPr id="12" name="TextBox 34">
            <a:extLst>
              <a:ext uri="{FF2B5EF4-FFF2-40B4-BE49-F238E27FC236}">
                <a16:creationId xmlns:a16="http://schemas.microsoft.com/office/drawing/2014/main" id="{14A569A3-F027-0087-3FD3-9C9EB3302B0B}"/>
              </a:ext>
            </a:extLst>
          </p:cNvPr>
          <p:cNvSpPr txBox="1"/>
          <p:nvPr/>
        </p:nvSpPr>
        <p:spPr>
          <a:xfrm>
            <a:off x="8092091" y="4926491"/>
            <a:ext cx="943656" cy="323165"/>
          </a:xfrm>
          <a:prstGeom prst="rect">
            <a:avLst/>
          </a:prstGeom>
          <a:solidFill>
            <a:schemeClr val="bg1"/>
          </a:solidFill>
          <a:ln w="12700">
            <a:solidFill>
              <a:schemeClr val="tx1"/>
            </a:solidFill>
          </a:ln>
        </p:spPr>
        <p:txBody>
          <a:bodyPr wrap="none" lIns="68580" tIns="68580" rIns="6858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rPr>
              <a:t>COMPOUND</a:t>
            </a:r>
            <a:endParaRPr lang="en-US" sz="2700" dirty="0"/>
          </a:p>
        </p:txBody>
      </p:sp>
      <p:pic>
        <p:nvPicPr>
          <p:cNvPr id="14" name="Picture 13" descr="A blue and black logo&#10;&#10;AI-generated content may be incorrect.">
            <a:extLst>
              <a:ext uri="{FF2B5EF4-FFF2-40B4-BE49-F238E27FC236}">
                <a16:creationId xmlns:a16="http://schemas.microsoft.com/office/drawing/2014/main" id="{5E1A2A8A-B584-F446-04B8-61421C121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9" y="7667"/>
            <a:ext cx="1989358" cy="888834"/>
          </a:xfrm>
          <a:prstGeom prst="rect">
            <a:avLst/>
          </a:prstGeom>
        </p:spPr>
      </p:pic>
      <p:sp>
        <p:nvSpPr>
          <p:cNvPr id="15" name="Rectangle 14">
            <a:extLst>
              <a:ext uri="{FF2B5EF4-FFF2-40B4-BE49-F238E27FC236}">
                <a16:creationId xmlns:a16="http://schemas.microsoft.com/office/drawing/2014/main" id="{8ABD6B1C-F957-F4A2-2937-C22F7CECE084}"/>
              </a:ext>
            </a:extLst>
          </p:cNvPr>
          <p:cNvSpPr/>
          <p:nvPr/>
        </p:nvSpPr>
        <p:spPr>
          <a:xfrm>
            <a:off x="2096210" y="177244"/>
            <a:ext cx="2096932" cy="484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CALLSIGN: MISFIT01</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OPN DARK LAB | AFG</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DTG: 200701ZJUN25</a:t>
            </a:r>
          </a:p>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MGRS: 33T XE 14367 17683</a:t>
            </a:r>
          </a:p>
        </p:txBody>
      </p:sp>
      <p:sp>
        <p:nvSpPr>
          <p:cNvPr id="17" name="TextBox 16">
            <a:extLst>
              <a:ext uri="{FF2B5EF4-FFF2-40B4-BE49-F238E27FC236}">
                <a16:creationId xmlns:a16="http://schemas.microsoft.com/office/drawing/2014/main" id="{390C614D-D5A3-F8EA-53A6-F5B03538CC12}"/>
              </a:ext>
            </a:extLst>
          </p:cNvPr>
          <p:cNvSpPr txBox="1"/>
          <p:nvPr/>
        </p:nvSpPr>
        <p:spPr>
          <a:xfrm>
            <a:off x="-6" y="9963901"/>
            <a:ext cx="18288006" cy="323165"/>
          </a:xfrm>
          <a:prstGeom prst="rect">
            <a:avLst/>
          </a:prstGeom>
          <a:solidFill>
            <a:schemeClr val="tx1"/>
          </a:solidFill>
        </p:spPr>
        <p:txBody>
          <a:bodyPr wrap="square" rtlCol="0">
            <a:spAutoFit/>
          </a:bodyPr>
          <a:lstStyle/>
          <a:p>
            <a:pPr algn="ctr" defTabSz="1371600">
              <a:defRPr/>
            </a:pPr>
            <a:r>
              <a:rPr lang="en-US" sz="1500" b="1" dirty="0">
                <a:solidFill>
                  <a:srgbClr val="00B050"/>
                </a:solidFill>
                <a:latin typeface="Calibri" panose="020F0502020204030204" pitchFamily="34" charset="0"/>
                <a:ea typeface="Calibri" panose="020F0502020204030204" pitchFamily="34" charset="0"/>
                <a:cs typeface="Calibri" panose="020F0502020204030204" pitchFamily="34" charset="0"/>
              </a:rPr>
              <a:t>UNCLASSIFIED</a:t>
            </a:r>
            <a:endParaRPr lang="en-US" sz="2700" dirty="0">
              <a:solidFill>
                <a:prstClr val="black"/>
              </a:solidFill>
              <a:latin typeface="Aptos" panose="02110004020202020204"/>
            </a:endParaRPr>
          </a:p>
        </p:txBody>
      </p:sp>
    </p:spTree>
    <p:extLst>
      <p:ext uri="{BB962C8B-B14F-4D97-AF65-F5344CB8AC3E}">
        <p14:creationId xmlns:p14="http://schemas.microsoft.com/office/powerpoint/2010/main" val="1834946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1486</TotalTime>
  <Words>632</Words>
  <Application>Microsoft Office PowerPoint</Application>
  <PresentationFormat>Custom</PresentationFormat>
  <Paragraphs>165</Paragraphs>
  <Slides>8</Slides>
  <Notes>6</Notes>
  <HiddenSlides>0</HiddenSlides>
  <MMClips>0</MMClip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Dark Modern Traumatic Brain Injury Slides</dc:title>
  <dc:creator>Mabry, Adam</dc:creator>
  <cp:lastModifiedBy>Bailey, Ryan</cp:lastModifiedBy>
  <cp:revision>3</cp:revision>
  <dcterms:created xsi:type="dcterms:W3CDTF">2006-08-16T00:00:00Z</dcterms:created>
  <dcterms:modified xsi:type="dcterms:W3CDTF">2025-06-18T13:53:59Z</dcterms:modified>
  <dc:identifier>DAGnbXWRaYY</dc:identifier>
</cp:coreProperties>
</file>